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59" r:id="rId4"/>
    <p:sldId id="263" r:id="rId5"/>
    <p:sldId id="262" r:id="rId6"/>
    <p:sldId id="265" r:id="rId7"/>
    <p:sldId id="266" r:id="rId8"/>
    <p:sldId id="260" r:id="rId9"/>
    <p:sldId id="277" r:id="rId10"/>
    <p:sldId id="264" r:id="rId11"/>
    <p:sldId id="299" r:id="rId12"/>
    <p:sldId id="270" r:id="rId13"/>
    <p:sldId id="274" r:id="rId14"/>
    <p:sldId id="271" r:id="rId15"/>
    <p:sldId id="272" r:id="rId16"/>
    <p:sldId id="275" r:id="rId17"/>
    <p:sldId id="273" r:id="rId18"/>
    <p:sldId id="278" r:id="rId19"/>
    <p:sldId id="276" r:id="rId20"/>
    <p:sldId id="296" r:id="rId21"/>
    <p:sldId id="279" r:id="rId22"/>
    <p:sldId id="280" r:id="rId23"/>
    <p:sldId id="281" r:id="rId24"/>
    <p:sldId id="282" r:id="rId25"/>
    <p:sldId id="285" r:id="rId26"/>
    <p:sldId id="284" r:id="rId27"/>
    <p:sldId id="283" r:id="rId28"/>
    <p:sldId id="287" r:id="rId29"/>
    <p:sldId id="288" r:id="rId30"/>
    <p:sldId id="289" r:id="rId31"/>
    <p:sldId id="291" r:id="rId32"/>
    <p:sldId id="292" r:id="rId33"/>
    <p:sldId id="294" r:id="rId34"/>
    <p:sldId id="295" r:id="rId35"/>
    <p:sldId id="298"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157A"/>
    <a:srgbClr val="738AC8"/>
    <a:srgbClr val="660066"/>
    <a:srgbClr val="1AB39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4E8CF-FE1A-473B-A0CB-38D954048D5D}" type="doc">
      <dgm:prSet loTypeId="urn:microsoft.com/office/officeart/2005/8/layout/arrow5" loCatId="process" qsTypeId="urn:microsoft.com/office/officeart/2005/8/quickstyle/simple3" qsCatId="simple" csTypeId="urn:microsoft.com/office/officeart/2005/8/colors/colorful2" csCatId="colorful" phldr="1"/>
      <dgm:spPr/>
      <dgm:t>
        <a:bodyPr/>
        <a:lstStyle/>
        <a:p>
          <a:endParaRPr lang="tr-TR"/>
        </a:p>
      </dgm:t>
    </dgm:pt>
    <dgm:pt modelId="{D4AB0F78-6575-4865-9BB2-019239899152}">
      <dgm:prSet phldrT="[Text]"/>
      <dgm:spPr/>
      <dgm:t>
        <a:bodyPr/>
        <a:lstStyle/>
        <a:p>
          <a:r>
            <a:rPr lang="tr-TR" b="1" dirty="0" smtClean="0"/>
            <a:t>tirotoksikoz</a:t>
          </a:r>
          <a:endParaRPr lang="tr-TR" b="1" dirty="0"/>
        </a:p>
      </dgm:t>
    </dgm:pt>
    <dgm:pt modelId="{40F3CCAA-1A3E-440D-A4FD-E7D322EC1644}" type="parTrans" cxnId="{35F4E7C6-1795-4A18-9B1C-F8CD51F5CAF2}">
      <dgm:prSet/>
      <dgm:spPr/>
      <dgm:t>
        <a:bodyPr/>
        <a:lstStyle/>
        <a:p>
          <a:endParaRPr lang="tr-TR"/>
        </a:p>
      </dgm:t>
    </dgm:pt>
    <dgm:pt modelId="{9CA426A0-A39E-4070-ABB9-29C6B6EC0897}" type="sibTrans" cxnId="{35F4E7C6-1795-4A18-9B1C-F8CD51F5CAF2}">
      <dgm:prSet/>
      <dgm:spPr/>
      <dgm:t>
        <a:bodyPr/>
        <a:lstStyle/>
        <a:p>
          <a:endParaRPr lang="tr-TR"/>
        </a:p>
      </dgm:t>
    </dgm:pt>
    <dgm:pt modelId="{07FBFB92-4C90-443B-8A88-4F647316FA35}">
      <dgm:prSet phldrT="[Text]"/>
      <dgm:spPr/>
      <dgm:t>
        <a:bodyPr/>
        <a:lstStyle/>
        <a:p>
          <a:r>
            <a:rPr lang="tr-TR" b="1" dirty="0" smtClean="0"/>
            <a:t>hipertiroidi</a:t>
          </a:r>
          <a:endParaRPr lang="tr-TR" b="1" dirty="0"/>
        </a:p>
      </dgm:t>
    </dgm:pt>
    <dgm:pt modelId="{E39A44C5-E537-4206-8E9D-E7C2DC0FB008}" type="parTrans" cxnId="{1E6DA448-F8E1-4488-A468-B4DEFB7225DD}">
      <dgm:prSet/>
      <dgm:spPr/>
      <dgm:t>
        <a:bodyPr/>
        <a:lstStyle/>
        <a:p>
          <a:endParaRPr lang="tr-TR"/>
        </a:p>
      </dgm:t>
    </dgm:pt>
    <dgm:pt modelId="{458F3856-EE6B-4849-8433-A995C09C3B49}" type="sibTrans" cxnId="{1E6DA448-F8E1-4488-A468-B4DEFB7225DD}">
      <dgm:prSet/>
      <dgm:spPr/>
      <dgm:t>
        <a:bodyPr/>
        <a:lstStyle/>
        <a:p>
          <a:endParaRPr lang="tr-TR"/>
        </a:p>
      </dgm:t>
    </dgm:pt>
    <dgm:pt modelId="{3F514EE0-004D-467D-8239-15DF67F43BFB}" type="pres">
      <dgm:prSet presAssocID="{A274E8CF-FE1A-473B-A0CB-38D954048D5D}" presName="diagram" presStyleCnt="0">
        <dgm:presLayoutVars>
          <dgm:dir/>
          <dgm:resizeHandles val="exact"/>
        </dgm:presLayoutVars>
      </dgm:prSet>
      <dgm:spPr/>
      <dgm:t>
        <a:bodyPr/>
        <a:lstStyle/>
        <a:p>
          <a:endParaRPr lang="tr-TR"/>
        </a:p>
      </dgm:t>
    </dgm:pt>
    <dgm:pt modelId="{3A4BFD4A-AFBB-4E11-B2DF-0D6C86459A95}" type="pres">
      <dgm:prSet presAssocID="{D4AB0F78-6575-4865-9BB2-019239899152}" presName="arrow" presStyleLbl="node1" presStyleIdx="0" presStyleCnt="2">
        <dgm:presLayoutVars>
          <dgm:bulletEnabled val="1"/>
        </dgm:presLayoutVars>
      </dgm:prSet>
      <dgm:spPr/>
      <dgm:t>
        <a:bodyPr/>
        <a:lstStyle/>
        <a:p>
          <a:endParaRPr lang="tr-TR"/>
        </a:p>
      </dgm:t>
    </dgm:pt>
    <dgm:pt modelId="{2BC96043-959F-4A3B-BBCC-EC6F1CDCD444}" type="pres">
      <dgm:prSet presAssocID="{07FBFB92-4C90-443B-8A88-4F647316FA35}" presName="arrow" presStyleLbl="node1" presStyleIdx="1" presStyleCnt="2">
        <dgm:presLayoutVars>
          <dgm:bulletEnabled val="1"/>
        </dgm:presLayoutVars>
      </dgm:prSet>
      <dgm:spPr/>
      <dgm:t>
        <a:bodyPr/>
        <a:lstStyle/>
        <a:p>
          <a:endParaRPr lang="tr-TR"/>
        </a:p>
      </dgm:t>
    </dgm:pt>
  </dgm:ptLst>
  <dgm:cxnLst>
    <dgm:cxn modelId="{7329787A-BDAE-4BE7-94A8-E94052EF27BF}" type="presOf" srcId="{D4AB0F78-6575-4865-9BB2-019239899152}" destId="{3A4BFD4A-AFBB-4E11-B2DF-0D6C86459A95}" srcOrd="0" destOrd="0" presId="urn:microsoft.com/office/officeart/2005/8/layout/arrow5"/>
    <dgm:cxn modelId="{1E6DA448-F8E1-4488-A468-B4DEFB7225DD}" srcId="{A274E8CF-FE1A-473B-A0CB-38D954048D5D}" destId="{07FBFB92-4C90-443B-8A88-4F647316FA35}" srcOrd="1" destOrd="0" parTransId="{E39A44C5-E537-4206-8E9D-E7C2DC0FB008}" sibTransId="{458F3856-EE6B-4849-8433-A995C09C3B49}"/>
    <dgm:cxn modelId="{B110EA30-30B8-4648-9B45-CF567617B6EE}" type="presOf" srcId="{07FBFB92-4C90-443B-8A88-4F647316FA35}" destId="{2BC96043-959F-4A3B-BBCC-EC6F1CDCD444}" srcOrd="0" destOrd="0" presId="urn:microsoft.com/office/officeart/2005/8/layout/arrow5"/>
    <dgm:cxn modelId="{35F4E7C6-1795-4A18-9B1C-F8CD51F5CAF2}" srcId="{A274E8CF-FE1A-473B-A0CB-38D954048D5D}" destId="{D4AB0F78-6575-4865-9BB2-019239899152}" srcOrd="0" destOrd="0" parTransId="{40F3CCAA-1A3E-440D-A4FD-E7D322EC1644}" sibTransId="{9CA426A0-A39E-4070-ABB9-29C6B6EC0897}"/>
    <dgm:cxn modelId="{6EA74045-5B72-49AE-A6E4-54C94AF60A14}" type="presOf" srcId="{A274E8CF-FE1A-473B-A0CB-38D954048D5D}" destId="{3F514EE0-004D-467D-8239-15DF67F43BFB}" srcOrd="0" destOrd="0" presId="urn:microsoft.com/office/officeart/2005/8/layout/arrow5"/>
    <dgm:cxn modelId="{79486D51-7B6B-4907-91E4-A8C71B02D5C9}" type="presParOf" srcId="{3F514EE0-004D-467D-8239-15DF67F43BFB}" destId="{3A4BFD4A-AFBB-4E11-B2DF-0D6C86459A95}" srcOrd="0" destOrd="0" presId="urn:microsoft.com/office/officeart/2005/8/layout/arrow5"/>
    <dgm:cxn modelId="{E7B345E9-0A51-4E41-ACE1-EBC9058579E4}" type="presParOf" srcId="{3F514EE0-004D-467D-8239-15DF67F43BFB}" destId="{2BC96043-959F-4A3B-BBCC-EC6F1CDCD444}" srcOrd="1" destOrd="0" presId="urn:microsoft.com/office/officeart/2005/8/layout/arrow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670E2-ADC6-483A-AB3D-9282A4432535}" type="doc">
      <dgm:prSet loTypeId="urn:microsoft.com/office/officeart/2005/8/layout/lProcess3" loCatId="process" qsTypeId="urn:microsoft.com/office/officeart/2005/8/quickstyle/3d1" qsCatId="3D" csTypeId="urn:microsoft.com/office/officeart/2005/8/colors/colorful3" csCatId="colorful" phldr="1"/>
      <dgm:spPr/>
      <dgm:t>
        <a:bodyPr/>
        <a:lstStyle/>
        <a:p>
          <a:endParaRPr lang="tr-TR"/>
        </a:p>
      </dgm:t>
    </dgm:pt>
    <dgm:pt modelId="{8EEC061F-B315-4230-9F8B-C7AA542F319A}">
      <dgm:prSet phldrT="[Text]"/>
      <dgm:spPr/>
      <dgm:t>
        <a:bodyPr/>
        <a:lstStyle/>
        <a:p>
          <a:r>
            <a:rPr lang="tr-TR" b="1" dirty="0" smtClean="0"/>
            <a:t>Hipertiroidi </a:t>
          </a:r>
          <a:endParaRPr lang="tr-TR" b="1" dirty="0"/>
        </a:p>
      </dgm:t>
    </dgm:pt>
    <dgm:pt modelId="{F27E1AD9-6EF7-4FA2-98BC-5439C653C3FB}" type="parTrans" cxnId="{A4705D0C-2C63-439B-89AB-524AC9A035FC}">
      <dgm:prSet/>
      <dgm:spPr/>
      <dgm:t>
        <a:bodyPr/>
        <a:lstStyle/>
        <a:p>
          <a:endParaRPr lang="tr-TR"/>
        </a:p>
      </dgm:t>
    </dgm:pt>
    <dgm:pt modelId="{FC0D1726-16B3-44A4-9F30-1929531E4933}" type="sibTrans" cxnId="{A4705D0C-2C63-439B-89AB-524AC9A035FC}">
      <dgm:prSet/>
      <dgm:spPr/>
      <dgm:t>
        <a:bodyPr/>
        <a:lstStyle/>
        <a:p>
          <a:endParaRPr lang="tr-TR"/>
        </a:p>
      </dgm:t>
    </dgm:pt>
    <dgm:pt modelId="{BF30B005-D254-4DA2-B235-682A07830F28}">
      <dgm:prSet phldrT="[Text]"/>
      <dgm:spPr/>
      <dgm:t>
        <a:bodyPr/>
        <a:lstStyle/>
        <a:p>
          <a:r>
            <a:rPr lang="tr-TR" b="1" dirty="0" smtClean="0"/>
            <a:t>Subklinik hipertiroidi</a:t>
          </a:r>
          <a:endParaRPr lang="tr-TR" b="1" dirty="0"/>
        </a:p>
      </dgm:t>
    </dgm:pt>
    <dgm:pt modelId="{6221B0E3-328E-454E-BACD-66CFD53CA823}" type="parTrans" cxnId="{11198FB4-665C-4E6B-9CFA-0E3FE40E59C4}">
      <dgm:prSet/>
      <dgm:spPr/>
      <dgm:t>
        <a:bodyPr/>
        <a:lstStyle/>
        <a:p>
          <a:endParaRPr lang="tr-TR"/>
        </a:p>
      </dgm:t>
    </dgm:pt>
    <dgm:pt modelId="{FC67E1FB-EDB9-40BD-A5F3-2726B79E7B43}" type="sibTrans" cxnId="{11198FB4-665C-4E6B-9CFA-0E3FE40E59C4}">
      <dgm:prSet/>
      <dgm:spPr/>
      <dgm:t>
        <a:bodyPr/>
        <a:lstStyle/>
        <a:p>
          <a:endParaRPr lang="tr-TR"/>
        </a:p>
      </dgm:t>
    </dgm:pt>
    <dgm:pt modelId="{88AA687E-1AF8-4C00-A834-251F92576C16}" type="pres">
      <dgm:prSet presAssocID="{446670E2-ADC6-483A-AB3D-9282A4432535}" presName="Name0" presStyleCnt="0">
        <dgm:presLayoutVars>
          <dgm:chPref val="3"/>
          <dgm:dir/>
          <dgm:animLvl val="lvl"/>
          <dgm:resizeHandles/>
        </dgm:presLayoutVars>
      </dgm:prSet>
      <dgm:spPr/>
      <dgm:t>
        <a:bodyPr/>
        <a:lstStyle/>
        <a:p>
          <a:endParaRPr lang="tr-TR"/>
        </a:p>
      </dgm:t>
    </dgm:pt>
    <dgm:pt modelId="{BEF73193-6EC3-4546-8555-A96E20EF5EC9}" type="pres">
      <dgm:prSet presAssocID="{8EEC061F-B315-4230-9F8B-C7AA542F319A}" presName="horFlow" presStyleCnt="0"/>
      <dgm:spPr/>
      <dgm:t>
        <a:bodyPr/>
        <a:lstStyle/>
        <a:p>
          <a:endParaRPr lang="tr-TR"/>
        </a:p>
      </dgm:t>
    </dgm:pt>
    <dgm:pt modelId="{4AD98B9D-4186-4577-B192-64A28F3DB193}" type="pres">
      <dgm:prSet presAssocID="{8EEC061F-B315-4230-9F8B-C7AA542F319A}" presName="bigChev" presStyleLbl="node1" presStyleIdx="0" presStyleCnt="2"/>
      <dgm:spPr/>
      <dgm:t>
        <a:bodyPr/>
        <a:lstStyle/>
        <a:p>
          <a:endParaRPr lang="tr-TR"/>
        </a:p>
      </dgm:t>
    </dgm:pt>
    <dgm:pt modelId="{AFD3FEFF-27CB-45E2-A0D0-16E265277A90}" type="pres">
      <dgm:prSet presAssocID="{8EEC061F-B315-4230-9F8B-C7AA542F319A}" presName="vSp" presStyleCnt="0"/>
      <dgm:spPr/>
      <dgm:t>
        <a:bodyPr/>
        <a:lstStyle/>
        <a:p>
          <a:endParaRPr lang="tr-TR"/>
        </a:p>
      </dgm:t>
    </dgm:pt>
    <dgm:pt modelId="{D7CA8630-EC03-4641-9F49-731C879C83FA}" type="pres">
      <dgm:prSet presAssocID="{BF30B005-D254-4DA2-B235-682A07830F28}" presName="horFlow" presStyleCnt="0"/>
      <dgm:spPr/>
      <dgm:t>
        <a:bodyPr/>
        <a:lstStyle/>
        <a:p>
          <a:endParaRPr lang="tr-TR"/>
        </a:p>
      </dgm:t>
    </dgm:pt>
    <dgm:pt modelId="{4E0AB9D2-B238-42AB-BE75-B902CCABC86A}" type="pres">
      <dgm:prSet presAssocID="{BF30B005-D254-4DA2-B235-682A07830F28}" presName="bigChev" presStyleLbl="node1" presStyleIdx="1" presStyleCnt="2"/>
      <dgm:spPr/>
      <dgm:t>
        <a:bodyPr/>
        <a:lstStyle/>
        <a:p>
          <a:endParaRPr lang="tr-TR"/>
        </a:p>
      </dgm:t>
    </dgm:pt>
  </dgm:ptLst>
  <dgm:cxnLst>
    <dgm:cxn modelId="{A4705D0C-2C63-439B-89AB-524AC9A035FC}" srcId="{446670E2-ADC6-483A-AB3D-9282A4432535}" destId="{8EEC061F-B315-4230-9F8B-C7AA542F319A}" srcOrd="0" destOrd="0" parTransId="{F27E1AD9-6EF7-4FA2-98BC-5439C653C3FB}" sibTransId="{FC0D1726-16B3-44A4-9F30-1929531E4933}"/>
    <dgm:cxn modelId="{11198FB4-665C-4E6B-9CFA-0E3FE40E59C4}" srcId="{446670E2-ADC6-483A-AB3D-9282A4432535}" destId="{BF30B005-D254-4DA2-B235-682A07830F28}" srcOrd="1" destOrd="0" parTransId="{6221B0E3-328E-454E-BACD-66CFD53CA823}" sibTransId="{FC67E1FB-EDB9-40BD-A5F3-2726B79E7B43}"/>
    <dgm:cxn modelId="{15ED51BE-BC9E-4327-8494-0E69E3427F24}" type="presOf" srcId="{446670E2-ADC6-483A-AB3D-9282A4432535}" destId="{88AA687E-1AF8-4C00-A834-251F92576C16}" srcOrd="0" destOrd="0" presId="urn:microsoft.com/office/officeart/2005/8/layout/lProcess3"/>
    <dgm:cxn modelId="{E73B5EA3-72C9-451A-89CA-D6EC6BB22ACA}" type="presOf" srcId="{BF30B005-D254-4DA2-B235-682A07830F28}" destId="{4E0AB9D2-B238-42AB-BE75-B902CCABC86A}" srcOrd="0" destOrd="0" presId="urn:microsoft.com/office/officeart/2005/8/layout/lProcess3"/>
    <dgm:cxn modelId="{D1DDF5A5-00CC-4C9F-8471-5C5C438807CD}" type="presOf" srcId="{8EEC061F-B315-4230-9F8B-C7AA542F319A}" destId="{4AD98B9D-4186-4577-B192-64A28F3DB193}" srcOrd="0" destOrd="0" presId="urn:microsoft.com/office/officeart/2005/8/layout/lProcess3"/>
    <dgm:cxn modelId="{94D744ED-9984-4FCA-BF70-67A8A72F2ECF}" type="presParOf" srcId="{88AA687E-1AF8-4C00-A834-251F92576C16}" destId="{BEF73193-6EC3-4546-8555-A96E20EF5EC9}" srcOrd="0" destOrd="0" presId="urn:microsoft.com/office/officeart/2005/8/layout/lProcess3"/>
    <dgm:cxn modelId="{22DFE792-4B08-48AC-AD6F-0924CEFE0E83}" type="presParOf" srcId="{BEF73193-6EC3-4546-8555-A96E20EF5EC9}" destId="{4AD98B9D-4186-4577-B192-64A28F3DB193}" srcOrd="0" destOrd="0" presId="urn:microsoft.com/office/officeart/2005/8/layout/lProcess3"/>
    <dgm:cxn modelId="{22341869-7852-4AF7-A5B3-6B37B19CD4D7}" type="presParOf" srcId="{88AA687E-1AF8-4C00-A834-251F92576C16}" destId="{AFD3FEFF-27CB-45E2-A0D0-16E265277A90}" srcOrd="1" destOrd="0" presId="urn:microsoft.com/office/officeart/2005/8/layout/lProcess3"/>
    <dgm:cxn modelId="{01F61AD4-C47F-4437-A483-979A057E4E00}" type="presParOf" srcId="{88AA687E-1AF8-4C00-A834-251F92576C16}" destId="{D7CA8630-EC03-4641-9F49-731C879C83FA}" srcOrd="2" destOrd="0" presId="urn:microsoft.com/office/officeart/2005/8/layout/lProcess3"/>
    <dgm:cxn modelId="{CB7EC448-CB6E-41AA-A15A-8833C9C93A2A}" type="presParOf" srcId="{D7CA8630-EC03-4641-9F49-731C879C83FA}" destId="{4E0AB9D2-B238-42AB-BE75-B902CCABC86A}"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8AF49-DFFB-4677-A7C1-76DAE7456A9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r-TR"/>
        </a:p>
      </dgm:t>
    </dgm:pt>
    <dgm:pt modelId="{98B0071C-3526-4A91-A73C-F8A202265D81}">
      <dgm:prSet phldrT="[Text]" custT="1"/>
      <dgm:spPr/>
      <dgm:t>
        <a:bodyPr/>
        <a:lstStyle/>
        <a:p>
          <a:r>
            <a:rPr lang="en-US" sz="2800" b="1" dirty="0" smtClean="0"/>
            <a:t>TSH: 0.1-0.4 </a:t>
          </a:r>
          <a:r>
            <a:rPr lang="en-US" sz="2800" b="1" dirty="0" err="1" smtClean="0"/>
            <a:t>mIU</a:t>
          </a:r>
          <a:r>
            <a:rPr lang="en-US" sz="2800" b="1" dirty="0" smtClean="0"/>
            <a:t>/L </a:t>
          </a:r>
          <a:endParaRPr lang="tr-TR" sz="2800" dirty="0"/>
        </a:p>
      </dgm:t>
    </dgm:pt>
    <dgm:pt modelId="{B69C4C57-6A7A-4586-9F5D-3CDA8F4FAA6E}" type="parTrans" cxnId="{DDBE3847-8DF5-4345-AEED-A806A7C90457}">
      <dgm:prSet/>
      <dgm:spPr/>
      <dgm:t>
        <a:bodyPr/>
        <a:lstStyle/>
        <a:p>
          <a:endParaRPr lang="tr-TR" sz="2800"/>
        </a:p>
      </dgm:t>
    </dgm:pt>
    <dgm:pt modelId="{28DFFB40-893C-43D6-AB68-5C27F1F7AB2D}" type="sibTrans" cxnId="{DDBE3847-8DF5-4345-AEED-A806A7C90457}">
      <dgm:prSet/>
      <dgm:spPr/>
      <dgm:t>
        <a:bodyPr/>
        <a:lstStyle/>
        <a:p>
          <a:endParaRPr lang="tr-TR" sz="2800"/>
        </a:p>
      </dgm:t>
    </dgm:pt>
    <dgm:pt modelId="{E53F40AB-706E-429B-B16D-E32D4A0B9183}">
      <dgm:prSet phldrT="[Text]" custT="1"/>
      <dgm:spPr/>
      <dgm:t>
        <a:bodyPr/>
        <a:lstStyle/>
        <a:p>
          <a:r>
            <a:rPr lang="tr-TR" sz="1800" b="1" dirty="0" smtClean="0"/>
            <a:t>Ge</a:t>
          </a:r>
          <a:r>
            <a:rPr lang="en-US" sz="1800" b="1" dirty="0" err="1" smtClean="0"/>
            <a:t>nç</a:t>
          </a:r>
          <a:r>
            <a:rPr lang="en-US" sz="1800" b="1" dirty="0" smtClean="0"/>
            <a:t> </a:t>
          </a:r>
          <a:r>
            <a:rPr lang="en-US" sz="1800" b="1" dirty="0" err="1" smtClean="0"/>
            <a:t>ve</a:t>
          </a:r>
          <a:r>
            <a:rPr lang="en-US" sz="1800" b="1" dirty="0" smtClean="0"/>
            <a:t> </a:t>
          </a:r>
          <a:r>
            <a:rPr lang="en-US" sz="1800" b="1" dirty="0" err="1" smtClean="0"/>
            <a:t>orta</a:t>
          </a:r>
          <a:r>
            <a:rPr lang="en-US" sz="1800" b="1" dirty="0" smtClean="0"/>
            <a:t> </a:t>
          </a:r>
          <a:r>
            <a:rPr lang="en-US" sz="1800" b="1" dirty="0" err="1" smtClean="0"/>
            <a:t>yaş</a:t>
          </a:r>
          <a:r>
            <a:rPr lang="en-US" sz="1800" b="1" dirty="0" smtClean="0"/>
            <a:t> </a:t>
          </a:r>
          <a:r>
            <a:rPr lang="en-US" sz="1800" b="1" dirty="0" err="1" smtClean="0"/>
            <a:t>hastalar</a:t>
          </a:r>
          <a:r>
            <a:rPr lang="en-US" sz="1800" b="1" dirty="0" smtClean="0"/>
            <a:t> </a:t>
          </a:r>
          <a:r>
            <a:rPr lang="en-US" sz="1800" b="1" dirty="0" err="1" smtClean="0"/>
            <a:t>takip</a:t>
          </a:r>
          <a:r>
            <a:rPr lang="en-US" sz="1800" b="1" dirty="0" smtClean="0"/>
            <a:t> </a:t>
          </a:r>
          <a:r>
            <a:rPr lang="en-US" sz="1800" b="1" dirty="0" err="1" smtClean="0"/>
            <a:t>edilmeli</a:t>
          </a:r>
          <a:r>
            <a:rPr lang="en-US" sz="1800" b="1" dirty="0" smtClean="0"/>
            <a:t>, </a:t>
          </a:r>
          <a:r>
            <a:rPr lang="en-US" sz="1800" b="1" dirty="0" err="1" smtClean="0"/>
            <a:t>genç</a:t>
          </a:r>
          <a:r>
            <a:rPr lang="en-US" sz="1800" b="1" dirty="0" smtClean="0"/>
            <a:t> </a:t>
          </a:r>
          <a:r>
            <a:rPr lang="en-US" sz="1800" b="1" dirty="0" err="1" smtClean="0"/>
            <a:t>semptomatik</a:t>
          </a:r>
          <a:r>
            <a:rPr lang="en-US" sz="1800" b="1" dirty="0" smtClean="0"/>
            <a:t> </a:t>
          </a:r>
          <a:r>
            <a:rPr lang="en-US" sz="1800" b="1" dirty="0" err="1" smtClean="0"/>
            <a:t>ve</a:t>
          </a:r>
          <a:r>
            <a:rPr lang="en-US" sz="1800" b="1" dirty="0" smtClean="0"/>
            <a:t> </a:t>
          </a:r>
          <a:r>
            <a:rPr lang="en-US" sz="1800" b="1" dirty="0" err="1" smtClean="0"/>
            <a:t>kardiak</a:t>
          </a:r>
          <a:r>
            <a:rPr lang="en-US" sz="1800" b="1" dirty="0" smtClean="0"/>
            <a:t> </a:t>
          </a:r>
          <a:r>
            <a:rPr lang="en-US" sz="1800" b="1" dirty="0" err="1" smtClean="0"/>
            <a:t>riski</a:t>
          </a:r>
          <a:r>
            <a:rPr lang="en-US" sz="1800" b="1" dirty="0" smtClean="0"/>
            <a:t> </a:t>
          </a:r>
          <a:r>
            <a:rPr lang="en-US" sz="1800" b="1" dirty="0" err="1" smtClean="0"/>
            <a:t>olan</a:t>
          </a:r>
          <a:r>
            <a:rPr lang="en-US" sz="1800" b="1" dirty="0" smtClean="0"/>
            <a:t> </a:t>
          </a:r>
          <a:r>
            <a:rPr lang="en-US" sz="1800" b="1" dirty="0" err="1" smtClean="0"/>
            <a:t>hastalarda</a:t>
          </a:r>
          <a:r>
            <a:rPr lang="en-US" sz="1800" b="1" dirty="0" smtClean="0"/>
            <a:t> </a:t>
          </a:r>
          <a:r>
            <a:rPr lang="en-US" sz="1800" b="1" dirty="0" err="1" smtClean="0"/>
            <a:t>düşük</a:t>
          </a:r>
          <a:r>
            <a:rPr lang="en-US" sz="1800" b="1" dirty="0" smtClean="0"/>
            <a:t> </a:t>
          </a:r>
          <a:r>
            <a:rPr lang="en-US" sz="1800" b="1" dirty="0" err="1" smtClean="0"/>
            <a:t>doz</a:t>
          </a:r>
          <a:r>
            <a:rPr lang="en-US" sz="1800" b="1" dirty="0" smtClean="0"/>
            <a:t> </a:t>
          </a:r>
          <a:r>
            <a:rPr lang="en-US" sz="1800" b="1" dirty="0" err="1" smtClean="0"/>
            <a:t>antitiroid</a:t>
          </a:r>
          <a:r>
            <a:rPr lang="en-US" sz="1800" b="1" dirty="0" smtClean="0"/>
            <a:t> </a:t>
          </a:r>
          <a:r>
            <a:rPr lang="tr-TR" sz="1800" b="1" dirty="0" smtClean="0"/>
            <a:t>verilmeli</a:t>
          </a:r>
          <a:endParaRPr lang="tr-TR" sz="1800" b="1" dirty="0"/>
        </a:p>
      </dgm:t>
    </dgm:pt>
    <dgm:pt modelId="{0A39E32C-319D-4459-98C0-2367196883FB}" type="parTrans" cxnId="{CD064C3E-93B0-4F2B-A699-B05D1F231E00}">
      <dgm:prSet/>
      <dgm:spPr/>
      <dgm:t>
        <a:bodyPr/>
        <a:lstStyle/>
        <a:p>
          <a:endParaRPr lang="tr-TR" sz="2800"/>
        </a:p>
      </dgm:t>
    </dgm:pt>
    <dgm:pt modelId="{1AAF1346-7B24-4A10-862D-4CBD7A8E70CB}" type="sibTrans" cxnId="{CD064C3E-93B0-4F2B-A699-B05D1F231E00}">
      <dgm:prSet/>
      <dgm:spPr/>
      <dgm:t>
        <a:bodyPr/>
        <a:lstStyle/>
        <a:p>
          <a:endParaRPr lang="tr-TR" sz="2800"/>
        </a:p>
      </dgm:t>
    </dgm:pt>
    <dgm:pt modelId="{03C4E67A-9193-44C5-9D0B-372EAB450943}">
      <dgm:prSet phldrT="[Text]" custT="1"/>
      <dgm:spPr/>
      <dgm:t>
        <a:bodyPr/>
        <a:lstStyle/>
        <a:p>
          <a:r>
            <a:rPr lang="en-US" sz="2800" b="1" smtClean="0"/>
            <a:t>TSH: 0.1-0.4 mIU/L </a:t>
          </a:r>
          <a:endParaRPr lang="tr-TR" sz="2800" dirty="0"/>
        </a:p>
      </dgm:t>
    </dgm:pt>
    <dgm:pt modelId="{C4DBCB43-1D8C-4725-839B-9E36A0F18665}" type="parTrans" cxnId="{27901C94-2BCA-4629-BE31-49B9D4A45D46}">
      <dgm:prSet/>
      <dgm:spPr/>
      <dgm:t>
        <a:bodyPr/>
        <a:lstStyle/>
        <a:p>
          <a:endParaRPr lang="tr-TR" sz="2800"/>
        </a:p>
      </dgm:t>
    </dgm:pt>
    <dgm:pt modelId="{E0C719A3-34A0-4069-BE08-1A91EBCE61B8}" type="sibTrans" cxnId="{27901C94-2BCA-4629-BE31-49B9D4A45D46}">
      <dgm:prSet/>
      <dgm:spPr/>
      <dgm:t>
        <a:bodyPr/>
        <a:lstStyle/>
        <a:p>
          <a:endParaRPr lang="tr-TR" sz="2800"/>
        </a:p>
      </dgm:t>
    </dgm:pt>
    <dgm:pt modelId="{17EC7684-7146-47EA-A208-D819859527B7}">
      <dgm:prSet phldrT="[Text]" custT="1"/>
      <dgm:spPr/>
      <dgm:t>
        <a:bodyPr/>
        <a:lstStyle/>
        <a:p>
          <a:r>
            <a:rPr lang="en-US" sz="2000" smtClean="0"/>
            <a:t>yaşlı ve post menopozal dönemde iseler tedavi edilmelidir</a:t>
          </a:r>
          <a:endParaRPr lang="tr-TR" sz="2800" dirty="0"/>
        </a:p>
      </dgm:t>
    </dgm:pt>
    <dgm:pt modelId="{0106034E-4603-4CFA-BF82-1DBF53EB51F9}" type="parTrans" cxnId="{276E53A8-C963-4486-8AA7-83C2F3C875F5}">
      <dgm:prSet/>
      <dgm:spPr/>
      <dgm:t>
        <a:bodyPr/>
        <a:lstStyle/>
        <a:p>
          <a:endParaRPr lang="tr-TR" sz="2800"/>
        </a:p>
      </dgm:t>
    </dgm:pt>
    <dgm:pt modelId="{C8B0CC00-7C9C-4D8E-9CDB-0A9DD1D6F79C}" type="sibTrans" cxnId="{276E53A8-C963-4486-8AA7-83C2F3C875F5}">
      <dgm:prSet/>
      <dgm:spPr/>
      <dgm:t>
        <a:bodyPr/>
        <a:lstStyle/>
        <a:p>
          <a:endParaRPr lang="tr-TR" sz="2800"/>
        </a:p>
      </dgm:t>
    </dgm:pt>
    <dgm:pt modelId="{DC00FD81-5C91-4913-9F98-7E82E3419462}">
      <dgm:prSet phldrT="[Text]" custT="1"/>
      <dgm:spPr/>
      <dgm:t>
        <a:bodyPr/>
        <a:lstStyle/>
        <a:p>
          <a:r>
            <a:rPr lang="en-US" sz="2800" b="1" smtClean="0"/>
            <a:t>TSH &lt; 0.1 mIU/ml </a:t>
          </a:r>
          <a:endParaRPr lang="tr-TR" sz="2800" dirty="0"/>
        </a:p>
      </dgm:t>
    </dgm:pt>
    <dgm:pt modelId="{87F50E5A-01B1-4CA2-96F4-E9E00E9547AD}" type="parTrans" cxnId="{F36DC95C-1DD6-43CA-B131-7AAC8197D804}">
      <dgm:prSet/>
      <dgm:spPr/>
      <dgm:t>
        <a:bodyPr/>
        <a:lstStyle/>
        <a:p>
          <a:endParaRPr lang="tr-TR" sz="2800"/>
        </a:p>
      </dgm:t>
    </dgm:pt>
    <dgm:pt modelId="{F92D74C2-9F6E-4666-B68A-2773511640D7}" type="sibTrans" cxnId="{F36DC95C-1DD6-43CA-B131-7AAC8197D804}">
      <dgm:prSet/>
      <dgm:spPr/>
      <dgm:t>
        <a:bodyPr/>
        <a:lstStyle/>
        <a:p>
          <a:endParaRPr lang="tr-TR" sz="2800"/>
        </a:p>
      </dgm:t>
    </dgm:pt>
    <dgm:pt modelId="{8BA12E68-9F4C-454B-B314-31985424F4A0}">
      <dgm:prSet phldrT="[Text]" custT="1"/>
      <dgm:spPr/>
      <dgm:t>
        <a:bodyPr/>
        <a:lstStyle/>
        <a:p>
          <a:pPr marL="342900" lvl="0" indent="-342900">
            <a:buFont typeface="Arial" pitchFamily="34" charset="0"/>
            <a:buNone/>
          </a:pPr>
          <a:r>
            <a:rPr lang="tr-TR" sz="1400" b="1" dirty="0" smtClean="0"/>
            <a:t>A</a:t>
          </a:r>
          <a:r>
            <a:rPr lang="en-US" sz="1400" b="1" dirty="0" err="1" smtClean="0"/>
            <a:t>şağıdaki</a:t>
          </a:r>
          <a:r>
            <a:rPr lang="en-US" sz="1400" b="1" dirty="0" smtClean="0"/>
            <a:t> </a:t>
          </a:r>
          <a:r>
            <a:rPr lang="en-US" sz="1400" b="1" dirty="0" err="1" smtClean="0"/>
            <a:t>faktörlerden</a:t>
          </a:r>
          <a:r>
            <a:rPr lang="en-US" sz="1400" b="1" dirty="0" smtClean="0"/>
            <a:t> en </a:t>
          </a:r>
          <a:r>
            <a:rPr lang="en-US" sz="1400" b="1" dirty="0" err="1" smtClean="0"/>
            <a:t>az</a:t>
          </a:r>
          <a:r>
            <a:rPr lang="en-US" sz="1400" b="1" dirty="0" smtClean="0"/>
            <a:t> </a:t>
          </a:r>
          <a:r>
            <a:rPr lang="en-US" sz="1400" b="1" dirty="0" err="1" smtClean="0"/>
            <a:t>birinin</a:t>
          </a:r>
          <a:r>
            <a:rPr lang="en-US" sz="1400" b="1" dirty="0" smtClean="0"/>
            <a:t> </a:t>
          </a:r>
          <a:r>
            <a:rPr lang="en-US" sz="1400" b="1" dirty="0" err="1" smtClean="0"/>
            <a:t>varlığında</a:t>
          </a:r>
          <a:r>
            <a:rPr lang="en-US" sz="1400" b="1" dirty="0" smtClean="0"/>
            <a:t> </a:t>
          </a:r>
          <a:r>
            <a:rPr lang="en-US" sz="1400" b="1" dirty="0" err="1" smtClean="0"/>
            <a:t>tedavi</a:t>
          </a:r>
          <a:r>
            <a:rPr lang="en-US" sz="1400" b="1" dirty="0" smtClean="0"/>
            <a:t> </a:t>
          </a:r>
          <a:r>
            <a:rPr lang="en-US" sz="1400" b="1" dirty="0" err="1" smtClean="0"/>
            <a:t>önerilir</a:t>
          </a:r>
          <a:endParaRPr lang="tr-TR" sz="1400" b="1" dirty="0" smtClean="0"/>
        </a:p>
        <a:p>
          <a:pPr lvl="1"/>
          <a:r>
            <a:rPr lang="en-US" sz="1400" b="1" dirty="0" err="1" smtClean="0"/>
            <a:t>AFveya</a:t>
          </a:r>
          <a:r>
            <a:rPr lang="en-US" sz="1400" b="1" dirty="0" smtClean="0"/>
            <a:t> AF </a:t>
          </a:r>
          <a:r>
            <a:rPr lang="en-US" sz="1400" b="1" dirty="0" err="1" smtClean="0"/>
            <a:t>riski</a:t>
          </a:r>
          <a:r>
            <a:rPr lang="en-US" sz="1400" b="1" dirty="0" smtClean="0"/>
            <a:t> </a:t>
          </a:r>
          <a:r>
            <a:rPr lang="en-US" sz="1400" b="1" dirty="0" err="1" smtClean="0"/>
            <a:t>olanlarda</a:t>
          </a:r>
          <a:r>
            <a:rPr lang="en-US" sz="1400" b="1" dirty="0" smtClean="0"/>
            <a:t> (</a:t>
          </a:r>
          <a:r>
            <a:rPr lang="en-US" sz="1400" b="1" dirty="0" err="1" smtClean="0"/>
            <a:t>kapak</a:t>
          </a:r>
          <a:r>
            <a:rPr lang="en-US" sz="1400" b="1" dirty="0" smtClean="0"/>
            <a:t> </a:t>
          </a:r>
          <a:r>
            <a:rPr lang="en-US" sz="1400" b="1" dirty="0" err="1" smtClean="0"/>
            <a:t>hastalığı</a:t>
          </a:r>
          <a:r>
            <a:rPr lang="en-US" sz="1400" b="1" dirty="0" smtClean="0"/>
            <a:t>, atrium </a:t>
          </a:r>
          <a:r>
            <a:rPr lang="en-US" sz="1400" b="1" dirty="0" err="1" smtClean="0"/>
            <a:t>genişlemesi</a:t>
          </a:r>
          <a:r>
            <a:rPr lang="en-US" sz="1400" b="1" dirty="0" smtClean="0"/>
            <a:t>)</a:t>
          </a:r>
          <a:endParaRPr lang="tr-TR" sz="1400" b="1" dirty="0" smtClean="0"/>
        </a:p>
        <a:p>
          <a:pPr lvl="1"/>
          <a:r>
            <a:rPr lang="en-US" sz="1400" b="1" dirty="0" smtClean="0"/>
            <a:t>&gt;60 </a:t>
          </a:r>
          <a:r>
            <a:rPr lang="en-US" sz="1400" b="1" dirty="0" err="1" smtClean="0"/>
            <a:t>yaş</a:t>
          </a:r>
          <a:endParaRPr lang="tr-TR" sz="1400" b="1" dirty="0" smtClean="0"/>
        </a:p>
        <a:p>
          <a:pPr lvl="1"/>
          <a:r>
            <a:rPr lang="en-US" sz="1400" b="1" dirty="0" err="1" smtClean="0"/>
            <a:t>Kanıtlanmış</a:t>
          </a:r>
          <a:r>
            <a:rPr lang="en-US" sz="1400" b="1" dirty="0" smtClean="0"/>
            <a:t> </a:t>
          </a:r>
          <a:r>
            <a:rPr lang="en-US" sz="1400" b="1" dirty="0" err="1" smtClean="0"/>
            <a:t>osteoporoz</a:t>
          </a:r>
          <a:r>
            <a:rPr lang="en-US" sz="1400" b="1" dirty="0" smtClean="0"/>
            <a:t> </a:t>
          </a:r>
          <a:r>
            <a:rPr lang="en-US" sz="1400" b="1" dirty="0" err="1" smtClean="0"/>
            <a:t>veya</a:t>
          </a:r>
          <a:r>
            <a:rPr lang="en-US" sz="1400" b="1" dirty="0" smtClean="0"/>
            <a:t> </a:t>
          </a:r>
          <a:r>
            <a:rPr lang="en-US" sz="1400" b="1" dirty="0" err="1" smtClean="0"/>
            <a:t>osteop</a:t>
          </a:r>
          <a:r>
            <a:rPr lang="tr-TR" sz="1400" b="1" dirty="0" smtClean="0"/>
            <a:t>orotik kırık</a:t>
          </a:r>
          <a:endParaRPr lang="tr-TR" sz="1400" dirty="0"/>
        </a:p>
      </dgm:t>
    </dgm:pt>
    <dgm:pt modelId="{17BF8DFF-4F4C-4119-9365-D36D21B72AF8}" type="parTrans" cxnId="{50D7339E-9EA1-442B-8F3D-96B50D319BC2}">
      <dgm:prSet/>
      <dgm:spPr/>
      <dgm:t>
        <a:bodyPr/>
        <a:lstStyle/>
        <a:p>
          <a:endParaRPr lang="tr-TR" sz="2800"/>
        </a:p>
      </dgm:t>
    </dgm:pt>
    <dgm:pt modelId="{5E016B36-CE9C-4A29-9331-91C44850A5BC}" type="sibTrans" cxnId="{50D7339E-9EA1-442B-8F3D-96B50D319BC2}">
      <dgm:prSet/>
      <dgm:spPr/>
      <dgm:t>
        <a:bodyPr/>
        <a:lstStyle/>
        <a:p>
          <a:endParaRPr lang="tr-TR" sz="2800"/>
        </a:p>
      </dgm:t>
    </dgm:pt>
    <dgm:pt modelId="{F627B1DC-6F0C-427C-A91B-07038FACBEEA}" type="pres">
      <dgm:prSet presAssocID="{9778AF49-DFFB-4677-A7C1-76DAE7456A9A}" presName="Name0" presStyleCnt="0">
        <dgm:presLayoutVars>
          <dgm:dir/>
          <dgm:animLvl val="lvl"/>
          <dgm:resizeHandles val="exact"/>
        </dgm:presLayoutVars>
      </dgm:prSet>
      <dgm:spPr/>
      <dgm:t>
        <a:bodyPr/>
        <a:lstStyle/>
        <a:p>
          <a:endParaRPr lang="tr-TR"/>
        </a:p>
      </dgm:t>
    </dgm:pt>
    <dgm:pt modelId="{AF92C094-053F-42E4-861A-E12CD8E7DB47}" type="pres">
      <dgm:prSet presAssocID="{98B0071C-3526-4A91-A73C-F8A202265D81}" presName="linNode" presStyleCnt="0"/>
      <dgm:spPr/>
    </dgm:pt>
    <dgm:pt modelId="{A3BE22C2-E721-461F-9452-50EA8692A10C}" type="pres">
      <dgm:prSet presAssocID="{98B0071C-3526-4A91-A73C-F8A202265D81}" presName="parentText" presStyleLbl="node1" presStyleIdx="0" presStyleCnt="3" custScaleX="95473" custLinFactNeighborX="-1751" custLinFactNeighborY="-151">
        <dgm:presLayoutVars>
          <dgm:chMax val="1"/>
          <dgm:bulletEnabled val="1"/>
        </dgm:presLayoutVars>
      </dgm:prSet>
      <dgm:spPr/>
      <dgm:t>
        <a:bodyPr/>
        <a:lstStyle/>
        <a:p>
          <a:endParaRPr lang="tr-TR"/>
        </a:p>
      </dgm:t>
    </dgm:pt>
    <dgm:pt modelId="{7F3C75CB-DB37-4310-B6C0-5978EFACDAFB}" type="pres">
      <dgm:prSet presAssocID="{98B0071C-3526-4A91-A73C-F8A202265D81}" presName="descendantText" presStyleLbl="alignAccFollowNode1" presStyleIdx="0" presStyleCnt="3">
        <dgm:presLayoutVars>
          <dgm:bulletEnabled val="1"/>
        </dgm:presLayoutVars>
      </dgm:prSet>
      <dgm:spPr/>
      <dgm:t>
        <a:bodyPr/>
        <a:lstStyle/>
        <a:p>
          <a:endParaRPr lang="tr-TR"/>
        </a:p>
      </dgm:t>
    </dgm:pt>
    <dgm:pt modelId="{1AD93675-2DF1-4187-8E7E-05C0384A6A05}" type="pres">
      <dgm:prSet presAssocID="{28DFFB40-893C-43D6-AB68-5C27F1F7AB2D}" presName="sp" presStyleCnt="0"/>
      <dgm:spPr/>
    </dgm:pt>
    <dgm:pt modelId="{4D32000C-19F7-417B-9B41-E0C9C721BCE1}" type="pres">
      <dgm:prSet presAssocID="{03C4E67A-9193-44C5-9D0B-372EAB450943}" presName="linNode" presStyleCnt="0"/>
      <dgm:spPr/>
    </dgm:pt>
    <dgm:pt modelId="{838D5393-0BF8-47C0-8613-13A7EB88D2C4}" type="pres">
      <dgm:prSet presAssocID="{03C4E67A-9193-44C5-9D0B-372EAB450943}" presName="parentText" presStyleLbl="node1" presStyleIdx="1" presStyleCnt="3" custLinFactNeighborY="6975">
        <dgm:presLayoutVars>
          <dgm:chMax val="1"/>
          <dgm:bulletEnabled val="1"/>
        </dgm:presLayoutVars>
      </dgm:prSet>
      <dgm:spPr/>
      <dgm:t>
        <a:bodyPr/>
        <a:lstStyle/>
        <a:p>
          <a:endParaRPr lang="tr-TR"/>
        </a:p>
      </dgm:t>
    </dgm:pt>
    <dgm:pt modelId="{65EFA930-F101-4450-904D-624EE106D3D4}" type="pres">
      <dgm:prSet presAssocID="{03C4E67A-9193-44C5-9D0B-372EAB450943}" presName="descendantText" presStyleLbl="alignAccFollowNode1" presStyleIdx="1" presStyleCnt="3">
        <dgm:presLayoutVars>
          <dgm:bulletEnabled val="1"/>
        </dgm:presLayoutVars>
      </dgm:prSet>
      <dgm:spPr/>
      <dgm:t>
        <a:bodyPr/>
        <a:lstStyle/>
        <a:p>
          <a:endParaRPr lang="tr-TR"/>
        </a:p>
      </dgm:t>
    </dgm:pt>
    <dgm:pt modelId="{AC1F85C4-80CB-47D4-A73D-1CA7948D9E45}" type="pres">
      <dgm:prSet presAssocID="{E0C719A3-34A0-4069-BE08-1A91EBCE61B8}" presName="sp" presStyleCnt="0"/>
      <dgm:spPr/>
    </dgm:pt>
    <dgm:pt modelId="{9AB976A3-7869-466D-BA69-30BBF51F6176}" type="pres">
      <dgm:prSet presAssocID="{DC00FD81-5C91-4913-9F98-7E82E3419462}" presName="linNode" presStyleCnt="0"/>
      <dgm:spPr/>
    </dgm:pt>
    <dgm:pt modelId="{527D9801-9402-48EF-A762-B46EA107E1B8}" type="pres">
      <dgm:prSet presAssocID="{DC00FD81-5C91-4913-9F98-7E82E3419462}" presName="parentText" presStyleLbl="node1" presStyleIdx="2" presStyleCnt="3">
        <dgm:presLayoutVars>
          <dgm:chMax val="1"/>
          <dgm:bulletEnabled val="1"/>
        </dgm:presLayoutVars>
      </dgm:prSet>
      <dgm:spPr/>
      <dgm:t>
        <a:bodyPr/>
        <a:lstStyle/>
        <a:p>
          <a:endParaRPr lang="tr-TR"/>
        </a:p>
      </dgm:t>
    </dgm:pt>
    <dgm:pt modelId="{583BE888-A6EC-4EF3-A6E7-52B7BE709653}" type="pres">
      <dgm:prSet presAssocID="{DC00FD81-5C91-4913-9F98-7E82E3419462}" presName="descendantText" presStyleLbl="alignAccFollowNode1" presStyleIdx="2" presStyleCnt="3" custScaleY="169002" custLinFactNeighborX="407" custLinFactNeighborY="16420">
        <dgm:presLayoutVars>
          <dgm:bulletEnabled val="1"/>
        </dgm:presLayoutVars>
      </dgm:prSet>
      <dgm:spPr/>
      <dgm:t>
        <a:bodyPr/>
        <a:lstStyle/>
        <a:p>
          <a:endParaRPr lang="tr-TR"/>
        </a:p>
      </dgm:t>
    </dgm:pt>
  </dgm:ptLst>
  <dgm:cxnLst>
    <dgm:cxn modelId="{F36DC95C-1DD6-43CA-B131-7AAC8197D804}" srcId="{9778AF49-DFFB-4677-A7C1-76DAE7456A9A}" destId="{DC00FD81-5C91-4913-9F98-7E82E3419462}" srcOrd="2" destOrd="0" parTransId="{87F50E5A-01B1-4CA2-96F4-E9E00E9547AD}" sibTransId="{F92D74C2-9F6E-4666-B68A-2773511640D7}"/>
    <dgm:cxn modelId="{C86DC58A-667B-40C6-B910-7C9A7B15BA25}" type="presOf" srcId="{17EC7684-7146-47EA-A208-D819859527B7}" destId="{65EFA930-F101-4450-904D-624EE106D3D4}" srcOrd="0" destOrd="0" presId="urn:microsoft.com/office/officeart/2005/8/layout/vList5"/>
    <dgm:cxn modelId="{DDBE3847-8DF5-4345-AEED-A806A7C90457}" srcId="{9778AF49-DFFB-4677-A7C1-76DAE7456A9A}" destId="{98B0071C-3526-4A91-A73C-F8A202265D81}" srcOrd="0" destOrd="0" parTransId="{B69C4C57-6A7A-4586-9F5D-3CDA8F4FAA6E}" sibTransId="{28DFFB40-893C-43D6-AB68-5C27F1F7AB2D}"/>
    <dgm:cxn modelId="{27901C94-2BCA-4629-BE31-49B9D4A45D46}" srcId="{9778AF49-DFFB-4677-A7C1-76DAE7456A9A}" destId="{03C4E67A-9193-44C5-9D0B-372EAB450943}" srcOrd="1" destOrd="0" parTransId="{C4DBCB43-1D8C-4725-839B-9E36A0F18665}" sibTransId="{E0C719A3-34A0-4069-BE08-1A91EBCE61B8}"/>
    <dgm:cxn modelId="{6119E04F-223C-4218-AFEC-92678C8EB2AE}" type="presOf" srcId="{E53F40AB-706E-429B-B16D-E32D4A0B9183}" destId="{7F3C75CB-DB37-4310-B6C0-5978EFACDAFB}" srcOrd="0" destOrd="0" presId="urn:microsoft.com/office/officeart/2005/8/layout/vList5"/>
    <dgm:cxn modelId="{F421C592-D729-4F93-B002-2EF248E45D2B}" type="presOf" srcId="{03C4E67A-9193-44C5-9D0B-372EAB450943}" destId="{838D5393-0BF8-47C0-8613-13A7EB88D2C4}" srcOrd="0" destOrd="0" presId="urn:microsoft.com/office/officeart/2005/8/layout/vList5"/>
    <dgm:cxn modelId="{50D7339E-9EA1-442B-8F3D-96B50D319BC2}" srcId="{DC00FD81-5C91-4913-9F98-7E82E3419462}" destId="{8BA12E68-9F4C-454B-B314-31985424F4A0}" srcOrd="0" destOrd="0" parTransId="{17BF8DFF-4F4C-4119-9365-D36D21B72AF8}" sibTransId="{5E016B36-CE9C-4A29-9331-91C44850A5BC}"/>
    <dgm:cxn modelId="{FF8C367D-9FCD-4853-BD2B-B3D935EF44C4}" type="presOf" srcId="{DC00FD81-5C91-4913-9F98-7E82E3419462}" destId="{527D9801-9402-48EF-A762-B46EA107E1B8}" srcOrd="0" destOrd="0" presId="urn:microsoft.com/office/officeart/2005/8/layout/vList5"/>
    <dgm:cxn modelId="{24ECC2C8-AB7B-4B09-9E62-1B46C45B272C}" type="presOf" srcId="{98B0071C-3526-4A91-A73C-F8A202265D81}" destId="{A3BE22C2-E721-461F-9452-50EA8692A10C}" srcOrd="0" destOrd="0" presId="urn:microsoft.com/office/officeart/2005/8/layout/vList5"/>
    <dgm:cxn modelId="{6F092F26-601B-4750-9864-F788838CFB51}" type="presOf" srcId="{8BA12E68-9F4C-454B-B314-31985424F4A0}" destId="{583BE888-A6EC-4EF3-A6E7-52B7BE709653}" srcOrd="0" destOrd="0" presId="urn:microsoft.com/office/officeart/2005/8/layout/vList5"/>
    <dgm:cxn modelId="{CD064C3E-93B0-4F2B-A699-B05D1F231E00}" srcId="{98B0071C-3526-4A91-A73C-F8A202265D81}" destId="{E53F40AB-706E-429B-B16D-E32D4A0B9183}" srcOrd="0" destOrd="0" parTransId="{0A39E32C-319D-4459-98C0-2367196883FB}" sibTransId="{1AAF1346-7B24-4A10-862D-4CBD7A8E70CB}"/>
    <dgm:cxn modelId="{C1BE7F07-3D24-4FA5-8637-6C7FC9E25359}" type="presOf" srcId="{9778AF49-DFFB-4677-A7C1-76DAE7456A9A}" destId="{F627B1DC-6F0C-427C-A91B-07038FACBEEA}" srcOrd="0" destOrd="0" presId="urn:microsoft.com/office/officeart/2005/8/layout/vList5"/>
    <dgm:cxn modelId="{276E53A8-C963-4486-8AA7-83C2F3C875F5}" srcId="{03C4E67A-9193-44C5-9D0B-372EAB450943}" destId="{17EC7684-7146-47EA-A208-D819859527B7}" srcOrd="0" destOrd="0" parTransId="{0106034E-4603-4CFA-BF82-1DBF53EB51F9}" sibTransId="{C8B0CC00-7C9C-4D8E-9CDB-0A9DD1D6F79C}"/>
    <dgm:cxn modelId="{0C4FC07E-E4A8-4649-9CDC-B9D10D00A6B2}" type="presParOf" srcId="{F627B1DC-6F0C-427C-A91B-07038FACBEEA}" destId="{AF92C094-053F-42E4-861A-E12CD8E7DB47}" srcOrd="0" destOrd="0" presId="urn:microsoft.com/office/officeart/2005/8/layout/vList5"/>
    <dgm:cxn modelId="{0DBFCD0E-25D8-4973-A3B7-4289D321131E}" type="presParOf" srcId="{AF92C094-053F-42E4-861A-E12CD8E7DB47}" destId="{A3BE22C2-E721-461F-9452-50EA8692A10C}" srcOrd="0" destOrd="0" presId="urn:microsoft.com/office/officeart/2005/8/layout/vList5"/>
    <dgm:cxn modelId="{7BA25BC3-1BC2-46BD-AD9F-CD6F4D96DEFB}" type="presParOf" srcId="{AF92C094-053F-42E4-861A-E12CD8E7DB47}" destId="{7F3C75CB-DB37-4310-B6C0-5978EFACDAFB}" srcOrd="1" destOrd="0" presId="urn:microsoft.com/office/officeart/2005/8/layout/vList5"/>
    <dgm:cxn modelId="{8A61D7E0-7BE6-4B7E-9BAA-B8684B1140E5}" type="presParOf" srcId="{F627B1DC-6F0C-427C-A91B-07038FACBEEA}" destId="{1AD93675-2DF1-4187-8E7E-05C0384A6A05}" srcOrd="1" destOrd="0" presId="urn:microsoft.com/office/officeart/2005/8/layout/vList5"/>
    <dgm:cxn modelId="{30FB31DB-8B54-4A14-BDB8-A2A81ECF54FB}" type="presParOf" srcId="{F627B1DC-6F0C-427C-A91B-07038FACBEEA}" destId="{4D32000C-19F7-417B-9B41-E0C9C721BCE1}" srcOrd="2" destOrd="0" presId="urn:microsoft.com/office/officeart/2005/8/layout/vList5"/>
    <dgm:cxn modelId="{BEED644D-3915-4500-B694-E571F07EB624}" type="presParOf" srcId="{4D32000C-19F7-417B-9B41-E0C9C721BCE1}" destId="{838D5393-0BF8-47C0-8613-13A7EB88D2C4}" srcOrd="0" destOrd="0" presId="urn:microsoft.com/office/officeart/2005/8/layout/vList5"/>
    <dgm:cxn modelId="{0B3C0E9A-6E19-413C-B5CD-E5BC23D89469}" type="presParOf" srcId="{4D32000C-19F7-417B-9B41-E0C9C721BCE1}" destId="{65EFA930-F101-4450-904D-624EE106D3D4}" srcOrd="1" destOrd="0" presId="urn:microsoft.com/office/officeart/2005/8/layout/vList5"/>
    <dgm:cxn modelId="{6A52F73B-2719-43CB-A1CA-A341D4E39C37}" type="presParOf" srcId="{F627B1DC-6F0C-427C-A91B-07038FACBEEA}" destId="{AC1F85C4-80CB-47D4-A73D-1CA7948D9E45}" srcOrd="3" destOrd="0" presId="urn:microsoft.com/office/officeart/2005/8/layout/vList5"/>
    <dgm:cxn modelId="{11659F29-ABD3-4A5F-9C69-4F479E2C1C34}" type="presParOf" srcId="{F627B1DC-6F0C-427C-A91B-07038FACBEEA}" destId="{9AB976A3-7869-466D-BA69-30BBF51F6176}" srcOrd="4" destOrd="0" presId="urn:microsoft.com/office/officeart/2005/8/layout/vList5"/>
    <dgm:cxn modelId="{D0AD99C0-B2A3-4A9C-B528-ADDA974A0635}" type="presParOf" srcId="{9AB976A3-7869-466D-BA69-30BBF51F6176}" destId="{527D9801-9402-48EF-A762-B46EA107E1B8}" srcOrd="0" destOrd="0" presId="urn:microsoft.com/office/officeart/2005/8/layout/vList5"/>
    <dgm:cxn modelId="{8F7E7933-E7AD-4345-B15B-0EAF3332FD60}" type="presParOf" srcId="{9AB976A3-7869-466D-BA69-30BBF51F6176}" destId="{583BE888-A6EC-4EF3-A6E7-52B7BE709653}" srcOrd="1" destOrd="0" presId="urn:microsoft.com/office/officeart/2005/8/layout/vList5"/>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BFD4A-AFBB-4E11-B2DF-0D6C86459A95}">
      <dsp:nvSpPr>
        <dsp:cNvPr id="0" name=""/>
        <dsp:cNvSpPr/>
      </dsp:nvSpPr>
      <dsp:spPr>
        <a:xfrm rot="16200000">
          <a:off x="1322" y="558601"/>
          <a:ext cx="2946796" cy="2946796"/>
        </a:xfrm>
        <a:prstGeom prst="downArrow">
          <a:avLst>
            <a:gd name="adj1" fmla="val 50000"/>
            <a:gd name="adj2" fmla="val 35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tr-TR" sz="3100" kern="1200" dirty="0" smtClean="0"/>
            <a:t>tirotoksikoz</a:t>
          </a:r>
          <a:endParaRPr lang="tr-TR" sz="3100" kern="1200" dirty="0"/>
        </a:p>
      </dsp:txBody>
      <dsp:txXfrm rot="5400000">
        <a:off x="1323" y="1295299"/>
        <a:ext cx="2431107" cy="1473398"/>
      </dsp:txXfrm>
    </dsp:sp>
    <dsp:sp modelId="{2BC96043-959F-4A3B-BBCC-EC6F1CDCD444}">
      <dsp:nvSpPr>
        <dsp:cNvPr id="0" name=""/>
        <dsp:cNvSpPr/>
      </dsp:nvSpPr>
      <dsp:spPr>
        <a:xfrm rot="5400000">
          <a:off x="3147880" y="558601"/>
          <a:ext cx="2946796" cy="2946796"/>
        </a:xfrm>
        <a:prstGeom prst="downArrow">
          <a:avLst>
            <a:gd name="adj1" fmla="val 50000"/>
            <a:gd name="adj2" fmla="val 35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tr-TR" sz="3100" kern="1200" dirty="0" smtClean="0"/>
            <a:t>hipertiroidi</a:t>
          </a:r>
          <a:endParaRPr lang="tr-TR" sz="3100" kern="1200" dirty="0"/>
        </a:p>
      </dsp:txBody>
      <dsp:txXfrm rot="-5400000">
        <a:off x="3663570" y="1295300"/>
        <a:ext cx="2431107" cy="1473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98B9D-4186-4577-B192-64A28F3DB193}">
      <dsp:nvSpPr>
        <dsp:cNvPr id="0" name=""/>
        <dsp:cNvSpPr/>
      </dsp:nvSpPr>
      <dsp:spPr>
        <a:xfrm>
          <a:off x="1002374" y="1438"/>
          <a:ext cx="3192372" cy="1276948"/>
        </a:xfrm>
        <a:prstGeom prst="chevron">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t>Hipertiroidi </a:t>
          </a:r>
          <a:endParaRPr lang="tr-TR" sz="3100" kern="1200" dirty="0"/>
        </a:p>
      </dsp:txBody>
      <dsp:txXfrm>
        <a:off x="1640848" y="1438"/>
        <a:ext cx="1915424" cy="1276948"/>
      </dsp:txXfrm>
    </dsp:sp>
    <dsp:sp modelId="{4E0AB9D2-B238-42AB-BE75-B902CCABC86A}">
      <dsp:nvSpPr>
        <dsp:cNvPr id="0" name=""/>
        <dsp:cNvSpPr/>
      </dsp:nvSpPr>
      <dsp:spPr>
        <a:xfrm>
          <a:off x="1002374" y="1457160"/>
          <a:ext cx="3192372" cy="1276948"/>
        </a:xfrm>
        <a:prstGeom prst="chevron">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tr-TR" sz="3100" kern="1200" dirty="0" smtClean="0"/>
            <a:t>Subklinik hipertiroidi</a:t>
          </a:r>
          <a:endParaRPr lang="tr-TR" sz="3100" kern="1200" dirty="0"/>
        </a:p>
      </dsp:txBody>
      <dsp:txXfrm>
        <a:off x="1640848" y="1457160"/>
        <a:ext cx="1915424" cy="127694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1F882-EE69-457F-8E3B-C79751610352}" type="datetimeFigureOut">
              <a:rPr lang="tr-TR" smtClean="0"/>
              <a:pPr/>
              <a:t>18.11.2011</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69CE8-2114-47E8-99F4-29D147695E62}" type="slidenum">
              <a:rPr lang="tr-TR" smtClean="0"/>
              <a:pPr/>
              <a:t>‹#›</a:t>
            </a:fld>
            <a:endParaRPr lang="tr-TR"/>
          </a:p>
        </p:txBody>
      </p:sp>
    </p:spTree>
    <p:extLst>
      <p:ext uri="{BB962C8B-B14F-4D97-AF65-F5344CB8AC3E}">
        <p14:creationId xmlns="" xmlns:p14="http://schemas.microsoft.com/office/powerpoint/2010/main" val="408723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ACD54-26FC-482E-8C1D-5093F8C5DEC2}" type="slidenum">
              <a:rPr lang="en-US" smtClean="0"/>
              <a:pPr fontAlgn="base">
                <a:spcBef>
                  <a:spcPct val="0"/>
                </a:spcBef>
                <a:spcAft>
                  <a:spcPct val="0"/>
                </a:spcAft>
                <a:defRPr/>
              </a:pPr>
              <a:t>2</a:t>
            </a:fld>
            <a:endParaRPr lang="en-US" smtClean="0"/>
          </a:p>
        </p:txBody>
      </p:sp>
      <p:sp>
        <p:nvSpPr>
          <p:cNvPr id="64515"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6" name="Rectangle 1027"/>
          <p:cNvSpPr>
            <a:spLocks noGrp="1" noChangeArrowheads="1"/>
          </p:cNvSpPr>
          <p:nvPr>
            <p:ph type="body" idx="1"/>
          </p:nvPr>
        </p:nvSpPr>
        <p:spPr bwMode="auto">
          <a:xfrm>
            <a:off x="1066800" y="4354513"/>
            <a:ext cx="5029200" cy="2616200"/>
          </a:xfrm>
          <a:solidFill>
            <a:srgbClr val="FFFFFF"/>
          </a:solidFill>
          <a:extLs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smtClean="0">
              <a:latin typeface="Arial" pitchFamily="34" charset="0"/>
            </a:endParaRPr>
          </a:p>
          <a:p>
            <a:pPr eaLnBrk="1" hangingPunct="1">
              <a:spcBef>
                <a:spcPct val="0"/>
              </a:spcBef>
            </a:pPr>
            <a:r>
              <a:rPr lang="en-US" smtClean="0">
                <a:latin typeface="Arial" pitchFamily="34" charset="0"/>
              </a:rPr>
              <a:t>This schematic is intended to illustrate the relationship between TSH and T</a:t>
            </a:r>
            <a:r>
              <a:rPr lang="en-US" baseline="-25000" smtClean="0">
                <a:latin typeface="Arial" pitchFamily="34" charset="0"/>
              </a:rPr>
              <a:t>4</a:t>
            </a:r>
            <a:r>
              <a:rPr lang="en-US" smtClean="0">
                <a:latin typeface="Arial" pitchFamily="34" charset="0"/>
              </a:rPr>
              <a:t> levels in euthyroidism, mild and overt hypothyroidism, and mild and overt thyrotoxicosis. </a:t>
            </a:r>
          </a:p>
          <a:p>
            <a:pPr eaLnBrk="1" hangingPunct="1">
              <a:spcBef>
                <a:spcPct val="0"/>
              </a:spcBef>
            </a:pPr>
            <a:r>
              <a:rPr lang="en-US" smtClean="0">
                <a:latin typeface="Arial" pitchFamily="34" charset="0"/>
              </a:rPr>
              <a:t>When both TSH and T</a:t>
            </a:r>
            <a:r>
              <a:rPr lang="en-US" baseline="-25000" smtClean="0">
                <a:latin typeface="Arial" pitchFamily="34" charset="0"/>
              </a:rPr>
              <a:t>4</a:t>
            </a:r>
            <a:r>
              <a:rPr lang="en-US" smtClean="0">
                <a:latin typeface="Arial" pitchFamily="34" charset="0"/>
              </a:rPr>
              <a:t> are in the normal range, the patient is euthyroid.</a:t>
            </a:r>
          </a:p>
          <a:p>
            <a:pPr eaLnBrk="1" hangingPunct="1">
              <a:spcBef>
                <a:spcPct val="0"/>
              </a:spcBef>
            </a:pPr>
            <a:r>
              <a:rPr lang="en-US" smtClean="0">
                <a:latin typeface="Arial" pitchFamily="34" charset="0"/>
              </a:rPr>
              <a:t>Mild hypothyroidism consists of a normal T</a:t>
            </a:r>
            <a:r>
              <a:rPr lang="en-US" baseline="-25000" smtClean="0">
                <a:latin typeface="Arial" pitchFamily="34" charset="0"/>
              </a:rPr>
              <a:t>4</a:t>
            </a:r>
            <a:r>
              <a:rPr lang="en-US" smtClean="0">
                <a:latin typeface="Arial" pitchFamily="34" charset="0"/>
              </a:rPr>
              <a:t> with a elevated TSH.</a:t>
            </a:r>
          </a:p>
          <a:p>
            <a:pPr eaLnBrk="1" hangingPunct="1">
              <a:spcBef>
                <a:spcPct val="0"/>
              </a:spcBef>
            </a:pPr>
            <a:r>
              <a:rPr lang="en-US" smtClean="0">
                <a:latin typeface="Arial" pitchFamily="34" charset="0"/>
              </a:rPr>
              <a:t>In overt hypothyroidism both TSH and T</a:t>
            </a:r>
            <a:r>
              <a:rPr lang="en-US" baseline="-25000" smtClean="0">
                <a:latin typeface="Arial" pitchFamily="34" charset="0"/>
              </a:rPr>
              <a:t>4</a:t>
            </a:r>
            <a:r>
              <a:rPr lang="en-US" smtClean="0">
                <a:latin typeface="Arial" pitchFamily="34" charset="0"/>
              </a:rPr>
              <a:t> are out of the normal range.</a:t>
            </a:r>
          </a:p>
          <a:p>
            <a:pPr eaLnBrk="1" hangingPunct="1">
              <a:spcBef>
                <a:spcPct val="0"/>
              </a:spcBef>
            </a:pPr>
            <a:r>
              <a:rPr lang="en-US" smtClean="0">
                <a:latin typeface="Arial" pitchFamily="34" charset="0"/>
              </a:rPr>
              <a:t>Mild thyrotoxicosis consists of a normal T</a:t>
            </a:r>
            <a:r>
              <a:rPr lang="en-US" baseline="-25000" smtClean="0">
                <a:latin typeface="Arial" pitchFamily="34" charset="0"/>
              </a:rPr>
              <a:t>4</a:t>
            </a:r>
            <a:r>
              <a:rPr lang="en-US" smtClean="0">
                <a:latin typeface="Arial" pitchFamily="34" charset="0"/>
              </a:rPr>
              <a:t> with a below-normal TSH.</a:t>
            </a:r>
          </a:p>
          <a:p>
            <a:pPr eaLnBrk="1" hangingPunct="1">
              <a:spcBef>
                <a:spcPct val="0"/>
              </a:spcBef>
            </a:pPr>
            <a:r>
              <a:rPr lang="en-US" smtClean="0">
                <a:latin typeface="Arial" pitchFamily="34" charset="0"/>
              </a:rPr>
              <a:t>In overt thyrotoxicosis both TSH and T</a:t>
            </a:r>
            <a:r>
              <a:rPr lang="en-US" baseline="-25000" smtClean="0">
                <a:latin typeface="Arial" pitchFamily="34" charset="0"/>
              </a:rPr>
              <a:t>4</a:t>
            </a:r>
            <a:r>
              <a:rPr lang="en-US" smtClean="0">
                <a:latin typeface="Arial" pitchFamily="34" charset="0"/>
              </a:rPr>
              <a:t> are out of the normal range.</a:t>
            </a:r>
          </a:p>
          <a:p>
            <a:pPr eaLnBrk="1" hangingPunct="1">
              <a:spcBef>
                <a:spcPct val="0"/>
              </a:spcBef>
            </a:pPr>
            <a:endParaRPr lang="en-US" smtClean="0">
              <a:latin typeface="Arial" pitchFamily="34" charset="0"/>
            </a:endParaRPr>
          </a:p>
          <a:p>
            <a:pPr eaLnBrk="1" hangingPunct="1">
              <a:spcBef>
                <a:spcPct val="0"/>
              </a:spcBef>
            </a:pPr>
            <a:r>
              <a:rPr lang="en-US" b="1" smtClean="0">
                <a:latin typeface="Arial" pitchFamily="34" charset="0"/>
              </a:rPr>
              <a:t>Note: Schematic is not drawn to scale.</a:t>
            </a:r>
          </a:p>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9B0AC06-BFB4-442C-89F6-E4A90E84B237}" type="slidenum">
              <a:rPr lang="en-US" smtClean="0"/>
              <a:pPr>
                <a:defRPr/>
              </a:pPr>
              <a:t>8</a:t>
            </a:fld>
            <a:endParaRPr lang="en-US" smtClean="0"/>
          </a:p>
        </p:txBody>
      </p:sp>
      <p:sp>
        <p:nvSpPr>
          <p:cNvPr id="65539" name="Rectangle 2"/>
          <p:cNvSpPr>
            <a:spLocks noGrp="1" noRot="1" noChangeAspec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4988"/>
            <a:ext cx="5029200" cy="4603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Thyroid Disease Spectrum.</a:t>
            </a:r>
          </a:p>
          <a:p>
            <a:pPr eaLnBrk="1" hangingPunct="1"/>
            <a:r>
              <a:rPr lang="en-US" smtClean="0"/>
              <a:t>Hyperthyroidism is characterized by sustained increases in thyroid hormone biosynthesis and secretion.</a:t>
            </a:r>
            <a:r>
              <a:rPr lang="en-US" baseline="30000" smtClean="0"/>
              <a:t>1</a:t>
            </a:r>
            <a:r>
              <a:rPr lang="en-US" smtClean="0"/>
              <a:t> Hypothyroidism is associated with decreases in thyroid hormone production.</a:t>
            </a:r>
            <a:r>
              <a:rPr lang="en-US" baseline="30000" smtClean="0"/>
              <a:t>1</a:t>
            </a:r>
            <a:endParaRPr lang="en-US" smtClean="0"/>
          </a:p>
          <a:p>
            <a:pPr eaLnBrk="1" hangingPunct="1"/>
            <a:r>
              <a:rPr lang="en-US" smtClean="0"/>
              <a:t>Overt hypothyroidism is defined as the triad of classical signs and symptoms of hypothyroidism, elevated serum TSH, and abnormally low free T</a:t>
            </a:r>
            <a:r>
              <a:rPr lang="en-US" baseline="-25000" smtClean="0"/>
              <a:t>4</a:t>
            </a:r>
            <a:r>
              <a:rPr lang="en-US" smtClean="0"/>
              <a:t>.</a:t>
            </a:r>
            <a:r>
              <a:rPr lang="en-US" baseline="30000" smtClean="0"/>
              <a:t>1</a:t>
            </a:r>
            <a:endParaRPr lang="en-US" smtClean="0"/>
          </a:p>
          <a:p>
            <a:pPr eaLnBrk="1" hangingPunct="1"/>
            <a:r>
              <a:rPr lang="en-US" smtClean="0"/>
              <a:t>Mild thyroid failure is less often associated with the classical signs and symptoms of hypothyroidism.</a:t>
            </a:r>
            <a:r>
              <a:rPr lang="en-US" baseline="30000" smtClean="0"/>
              <a:t>1</a:t>
            </a:r>
            <a:r>
              <a:rPr lang="en-US" smtClean="0"/>
              <a:t> Serum TSH levels are elevated, but to a lesser extent than in overt hypothyroidism.</a:t>
            </a:r>
            <a:r>
              <a:rPr lang="en-US" baseline="30000" smtClean="0"/>
              <a:t>1</a:t>
            </a:r>
            <a:r>
              <a:rPr lang="en-US" smtClean="0"/>
              <a:t> Unlike overt disease, the serum free T</a:t>
            </a:r>
            <a:r>
              <a:rPr lang="en-US" baseline="-25000" smtClean="0"/>
              <a:t>4</a:t>
            </a:r>
            <a:r>
              <a:rPr lang="en-US" smtClean="0"/>
              <a:t> concentration is typically in the normal range. Mild thyroid failure is associated with health consequences (eg, unhealthy changes in lipid profiles).</a:t>
            </a:r>
            <a:r>
              <a:rPr lang="en-US" baseline="30000" smtClean="0"/>
              <a:t>2</a:t>
            </a:r>
            <a:r>
              <a:rPr lang="en-US" smtClean="0"/>
              <a:t> If untreated, it has been estimated that 3% to 18% of patients with mild thyroid failure will progress to overt hypothyroidism.</a:t>
            </a:r>
            <a:r>
              <a:rPr lang="en-US" baseline="30000" smtClean="0"/>
              <a:t>3</a:t>
            </a:r>
            <a:endParaRPr lang="en-US" smtClean="0"/>
          </a:p>
          <a:p>
            <a:pPr eaLnBrk="1" hangingPunct="1"/>
            <a:endParaRPr lang="en-US" smtClean="0"/>
          </a:p>
          <a:p>
            <a:pPr eaLnBrk="1" hangingPunct="1"/>
            <a:r>
              <a:rPr lang="en-US" b="1" smtClean="0"/>
              <a:t>References</a:t>
            </a:r>
          </a:p>
          <a:p>
            <a:pPr eaLnBrk="1" hangingPunct="1">
              <a:spcBef>
                <a:spcPct val="0"/>
              </a:spcBef>
            </a:pPr>
            <a:r>
              <a:rPr lang="en-US" smtClean="0"/>
              <a:t>1. Braverman LE, et al. </a:t>
            </a:r>
            <a:r>
              <a:rPr lang="en-US" i="1" smtClean="0"/>
              <a:t>Werner &amp; Ingbar’s The Thyroid. A Fundamental and Clinical Text</a:t>
            </a:r>
            <a:r>
              <a:rPr lang="en-US" smtClean="0"/>
              <a:t>. 8th ed. 2000.</a:t>
            </a:r>
          </a:p>
          <a:p>
            <a:pPr eaLnBrk="1" hangingPunct="1">
              <a:spcBef>
                <a:spcPct val="0"/>
              </a:spcBef>
            </a:pPr>
            <a:r>
              <a:rPr lang="en-US" smtClean="0"/>
              <a:t>2. Canaris GJ, et al. </a:t>
            </a:r>
            <a:r>
              <a:rPr lang="en-US" i="1" smtClean="0"/>
              <a:t>Arch Intern Med</a:t>
            </a:r>
            <a:r>
              <a:rPr lang="en-US" smtClean="0"/>
              <a:t>. 2000;160:526-534.</a:t>
            </a:r>
          </a:p>
          <a:p>
            <a:pPr eaLnBrk="1" hangingPunct="1"/>
            <a:r>
              <a:rPr lang="en-US" smtClean="0"/>
              <a:t>3. Vanderpump MP, et al. </a:t>
            </a:r>
            <a:r>
              <a:rPr lang="en-US" i="1" smtClean="0"/>
              <a:t>Clin Endocrinol (Oxf)</a:t>
            </a:r>
            <a:r>
              <a:rPr lang="en-US" smtClean="0"/>
              <a:t>. 1995;43:55-68.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BB180-D93D-4117-8905-13C32B706755}" type="slidenum">
              <a:rPr lang="en-US" smtClean="0"/>
              <a:pPr fontAlgn="base">
                <a:spcBef>
                  <a:spcPct val="0"/>
                </a:spcBef>
                <a:spcAft>
                  <a:spcPct val="0"/>
                </a:spcAft>
                <a:defRPr/>
              </a:pPr>
              <a:t>12</a:t>
            </a:fld>
            <a:endParaRPr lang="en-US" smtClean="0"/>
          </a:p>
        </p:txBody>
      </p:sp>
      <p:sp>
        <p:nvSpPr>
          <p:cNvPr id="66563" name="Rectangle 2"/>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xfrm>
            <a:off x="608013" y="4343400"/>
            <a:ext cx="5943600" cy="4114800"/>
          </a:xfrm>
          <a:solidFill>
            <a:srgbClr val="FFFFFF"/>
          </a:solidFill>
          <a:ln>
            <a:solidFill>
              <a:srgbClr val="000000"/>
            </a:solidFill>
            <a:miter lim="800000"/>
            <a:headEnd/>
            <a:tailEnd/>
          </a:ln>
        </p:spPr>
        <p:txBody>
          <a:bodyPr wrap="square" lIns="91013" tIns="45506" rIns="91013" bIns="45506" numCol="1" anchor="t" anchorCtr="0" compatLnSpc="1">
            <a:prstTxWarp prst="textNoShape">
              <a:avLst/>
            </a:prstTxWarp>
          </a:bodyPr>
          <a:lstStyle/>
          <a:p>
            <a:pPr eaLnBrk="1" hangingPunct="1">
              <a:spcBef>
                <a:spcPct val="0"/>
              </a:spcBef>
            </a:pPr>
            <a:r>
              <a:rPr lang="en-US" smtClean="0">
                <a:latin typeface="Arial" pitchFamily="34" charset="0"/>
                <a:cs typeface="Times New Roman" pitchFamily="18" charset="0"/>
              </a:rPr>
              <a:t>Dosage must be established for each patient individually. </a:t>
            </a:r>
            <a:r>
              <a:rPr lang="en-US" sz="900" smtClean="0">
                <a:latin typeface="Arial" pitchFamily="34" charset="0"/>
                <a:cs typeface="Times New Roman" pitchFamily="18" charset="0"/>
              </a:rPr>
              <a:t>(’97 FR Notice; II)</a:t>
            </a:r>
            <a:r>
              <a:rPr lang="en-US" smtClean="0">
                <a:latin typeface="Arial" pitchFamily="34" charset="0"/>
              </a:rPr>
              <a:t> </a:t>
            </a:r>
          </a:p>
          <a:p>
            <a:pPr eaLnBrk="1" hangingPunct="1">
              <a:spcBef>
                <a:spcPct val="0"/>
              </a:spcBef>
            </a:pPr>
            <a:r>
              <a:rPr lang="en-US" smtClean="0">
                <a:latin typeface="Arial" pitchFamily="34" charset="0"/>
                <a:cs typeface="Times New Roman" pitchFamily="18" charset="0"/>
              </a:rPr>
              <a:t>Physicians rely of the results of a TSH (thyroid stimulating hormone) test to establish the optimal amount of replacement therapy. </a:t>
            </a:r>
            <a:r>
              <a:rPr lang="en-US" sz="900" smtClean="0">
                <a:latin typeface="Arial" pitchFamily="34" charset="0"/>
                <a:cs typeface="Times New Roman" pitchFamily="18" charset="0"/>
              </a:rPr>
              <a:t>(’01 FDA CP Response, p8, parag. 3)</a:t>
            </a:r>
          </a:p>
          <a:p>
            <a:pPr eaLnBrk="1" hangingPunct="1">
              <a:spcBef>
                <a:spcPct val="0"/>
              </a:spcBef>
            </a:pPr>
            <a:r>
              <a:rPr lang="en-US" smtClean="0">
                <a:latin typeface="Arial" pitchFamily="34" charset="0"/>
                <a:cs typeface="Times New Roman" pitchFamily="18" charset="0"/>
              </a:rPr>
              <a:t>Generally, the initial dose is small. The amount is increased gradually until clinical evaluation and laboratory tests indicate that an optimal response has been achieved. </a:t>
            </a:r>
            <a:r>
              <a:rPr lang="en-US" sz="900" smtClean="0">
                <a:latin typeface="Arial" pitchFamily="34" charset="0"/>
                <a:cs typeface="Times New Roman" pitchFamily="18" charset="0"/>
              </a:rPr>
              <a:t>(’97 FR Notice; II)</a:t>
            </a:r>
          </a:p>
          <a:p>
            <a:pPr eaLnBrk="1" hangingPunct="1">
              <a:spcBef>
                <a:spcPct val="0"/>
              </a:spcBef>
            </a:pPr>
            <a:r>
              <a:rPr lang="en-US" smtClean="0">
                <a:latin typeface="Arial" pitchFamily="34" charset="0"/>
                <a:cs typeface="Times New Roman" pitchFamily="18" charset="0"/>
              </a:rPr>
              <a:t>In order to allow for fine adjustments of dose, which are necessary due to levothyroxine sodium’s narrow therapeutic range, levothyroxine sodium products are marketed in an unusually large number of dosage strengths.  </a:t>
            </a:r>
            <a:r>
              <a:rPr lang="en-US" sz="900" smtClean="0">
                <a:latin typeface="Arial" pitchFamily="34" charset="0"/>
                <a:cs typeface="Times New Roman" pitchFamily="18" charset="0"/>
              </a:rPr>
              <a:t>(’01 FDA CP Response, p8, parag. 1)</a:t>
            </a:r>
            <a:r>
              <a:rPr lang="en-US" sz="900" smtClean="0">
                <a:latin typeface="Arial" pitchFamily="34" charset="0"/>
              </a:rPr>
              <a:t> </a:t>
            </a:r>
          </a:p>
          <a:p>
            <a:pPr eaLnBrk="1" hangingPunct="1">
              <a:spcBef>
                <a:spcPct val="0"/>
              </a:spcBef>
            </a:pPr>
            <a:endParaRPr lang="en-US" sz="1000" smtClean="0">
              <a:latin typeface="Arial" pitchFamily="34"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819AC-E0C0-4C76-9B4D-9E6CA650C09D}" type="slidenum">
              <a:rPr lang="en-US"/>
              <a:pPr/>
              <a:t>18</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98F63-4728-4992-A6D1-1FDC44AC8460}" type="slidenum">
              <a:rPr lang="en-US"/>
              <a:pPr/>
              <a:t>31</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17" name="Footer Placeholder 16"/>
          <p:cNvSpPr>
            <a:spLocks noGrp="1"/>
          </p:cNvSpPr>
          <p:nvPr>
            <p:ph type="ftr" sz="quarter" idx="11"/>
          </p:nvPr>
        </p:nvSpPr>
        <p:spPr/>
        <p:txBody>
          <a:bodyPr/>
          <a:lstStyle>
            <a:extLst/>
          </a:lstStyle>
          <a:p>
            <a:endParaRPr lang="tr-TR"/>
          </a:p>
        </p:txBody>
      </p:sp>
      <p:sp>
        <p:nvSpPr>
          <p:cNvPr id="29" name="Slide Number Placeholder 28"/>
          <p:cNvSpPr>
            <a:spLocks noGrp="1"/>
          </p:cNvSpPr>
          <p:nvPr>
            <p:ph type="sldNum" sz="quarter" idx="12"/>
          </p:nvPr>
        </p:nvSpPr>
        <p:spPr/>
        <p:txBody>
          <a:bodyPr/>
          <a:lstStyle>
            <a:extLst/>
          </a:lstStyle>
          <a:p>
            <a:fld id="{430761EF-2328-4549-BCE4-05B5C274DF3A}" type="slidenum">
              <a:rPr lang="tr-TR" smtClean="0"/>
              <a:pPr/>
              <a:t>‹#›</a:t>
            </a:fld>
            <a:endParaRPr lang="tr-T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430761EF-2328-4549-BCE4-05B5C274DF3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430761EF-2328-4549-BCE4-05B5C274DF3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5334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4958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endParaRPr lang="tr-TR"/>
          </a:p>
        </p:txBody>
      </p:sp>
    </p:spTree>
    <p:extLst>
      <p:ext uri="{BB962C8B-B14F-4D97-AF65-F5344CB8AC3E}">
        <p14:creationId xmlns="" xmlns:p14="http://schemas.microsoft.com/office/powerpoint/2010/main" val="23879674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430761EF-2328-4549-BCE4-05B5C274DF3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430761EF-2328-4549-BCE4-05B5C274DF3A}" type="slidenum">
              <a:rPr lang="tr-TR" smtClean="0"/>
              <a:pPr/>
              <a:t>‹#›</a:t>
            </a:fld>
            <a:endParaRPr lang="tr-T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430761EF-2328-4549-BCE4-05B5C274DF3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430761EF-2328-4549-BCE4-05B5C274DF3A}" type="slidenum">
              <a:rPr lang="tr-TR" smtClean="0"/>
              <a:pPr/>
              <a:t>‹#›</a:t>
            </a:fld>
            <a:endParaRPr lang="tr-T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430761EF-2328-4549-BCE4-05B5C274DF3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430761EF-2328-4549-BCE4-05B5C274DF3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B8751D-BC48-41D0-AD30-FFFE980030A6}" type="datetimeFigureOut">
              <a:rPr lang="tr-TR" smtClean="0"/>
              <a:pPr/>
              <a:t>18.11.2011</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430761EF-2328-4549-BCE4-05B5C274DF3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6B8751D-BC48-41D0-AD30-FFFE980030A6}" type="datetimeFigureOut">
              <a:rPr lang="tr-TR" smtClean="0"/>
              <a:pPr/>
              <a:t>18.11.2011</a:t>
            </a:fld>
            <a:endParaRPr lang="tr-TR"/>
          </a:p>
        </p:txBody>
      </p:sp>
      <p:sp>
        <p:nvSpPr>
          <p:cNvPr id="6" name="Footer Placeholder 5"/>
          <p:cNvSpPr>
            <a:spLocks noGrp="1"/>
          </p:cNvSpPr>
          <p:nvPr>
            <p:ph type="ftr" sz="quarter" idx="11"/>
          </p:nvPr>
        </p:nvSpPr>
        <p:spPr>
          <a:xfrm>
            <a:off x="914400" y="55499"/>
            <a:ext cx="5562600" cy="365125"/>
          </a:xfrm>
        </p:spPr>
        <p:txBody>
          <a:bodyPr/>
          <a:lstStyle>
            <a:extLst/>
          </a:lstStyle>
          <a:p>
            <a:endParaRPr lang="tr-TR"/>
          </a:p>
        </p:txBody>
      </p:sp>
      <p:sp>
        <p:nvSpPr>
          <p:cNvPr id="7" name="Slide Number Placeholder 6"/>
          <p:cNvSpPr>
            <a:spLocks noGrp="1"/>
          </p:cNvSpPr>
          <p:nvPr>
            <p:ph type="sldNum" sz="quarter" idx="12"/>
          </p:nvPr>
        </p:nvSpPr>
        <p:spPr>
          <a:xfrm>
            <a:off x="8610600" y="55499"/>
            <a:ext cx="457200" cy="365125"/>
          </a:xfrm>
        </p:spPr>
        <p:txBody>
          <a:bodyPr/>
          <a:lstStyle>
            <a:extLst/>
          </a:lstStyle>
          <a:p>
            <a:fld id="{430761EF-2328-4549-BCE4-05B5C274DF3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6B8751D-BC48-41D0-AD30-FFFE980030A6}" type="datetimeFigureOut">
              <a:rPr lang="tr-TR" smtClean="0"/>
              <a:pPr/>
              <a:t>18.11.2011</a:t>
            </a:fld>
            <a:endParaRPr lang="tr-T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30761EF-2328-4549-BCE4-05B5C274DF3A}"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001" y="2276872"/>
            <a:ext cx="7772400" cy="1975104"/>
          </a:xfrm>
        </p:spPr>
        <p:txBody>
          <a:bodyPr/>
          <a:lstStyle/>
          <a:p>
            <a:pPr algn="r"/>
            <a:r>
              <a:rPr lang="tr-TR" sz="5400" dirty="0" smtClean="0"/>
              <a:t>HİPOTİROİDİ</a:t>
            </a:r>
            <a:br>
              <a:rPr lang="tr-TR" sz="5400" dirty="0" smtClean="0"/>
            </a:br>
            <a:r>
              <a:rPr lang="tr-TR" sz="5400" dirty="0" smtClean="0"/>
              <a:t>tanI ve tedavİsİ</a:t>
            </a:r>
            <a:endParaRPr lang="tr-TR" sz="5400" dirty="0"/>
          </a:p>
        </p:txBody>
      </p:sp>
      <p:sp>
        <p:nvSpPr>
          <p:cNvPr id="4" name="TextBox 3"/>
          <p:cNvSpPr txBox="1"/>
          <p:nvPr/>
        </p:nvSpPr>
        <p:spPr>
          <a:xfrm>
            <a:off x="1500166" y="5402721"/>
            <a:ext cx="5746609" cy="1169551"/>
          </a:xfrm>
          <a:prstGeom prst="rect">
            <a:avLst/>
          </a:prstGeom>
          <a:noFill/>
        </p:spPr>
        <p:txBody>
          <a:bodyPr wrap="square" rtlCol="0">
            <a:spAutoFit/>
          </a:bodyPr>
          <a:lstStyle/>
          <a:p>
            <a:pPr algn="r"/>
            <a:r>
              <a:rPr lang="tr-TR" sz="2800" b="1" dirty="0" smtClean="0"/>
              <a:t>Prof Dr.Dilek Gogas </a:t>
            </a:r>
            <a:r>
              <a:rPr lang="tr-TR" sz="2800" b="1" dirty="0" smtClean="0"/>
              <a:t>Yavuz</a:t>
            </a:r>
            <a:endParaRPr lang="tr-TR" sz="2400" dirty="0" smtClean="0"/>
          </a:p>
          <a:p>
            <a:pPr algn="r"/>
            <a:r>
              <a:rPr lang="tr-TR" i="1" dirty="0" smtClean="0"/>
              <a:t>Marmara Üniversitesi Tıp Fakültesi</a:t>
            </a:r>
          </a:p>
          <a:p>
            <a:pPr algn="r"/>
            <a:r>
              <a:rPr lang="tr-TR" i="1" dirty="0" smtClean="0"/>
              <a:t>Endokrinoloji ve Metabolizma BD</a:t>
            </a:r>
            <a:r>
              <a:rPr lang="tr-TR" sz="2400" i="1" dirty="0" smtClean="0"/>
              <a:t> </a:t>
            </a:r>
            <a:endParaRPr lang="tr-TR" sz="2400" i="1" dirty="0"/>
          </a:p>
        </p:txBody>
      </p:sp>
      <p:pic>
        <p:nvPicPr>
          <p:cNvPr id="5" name="Resim 14" descr="kk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58082" y="5519752"/>
            <a:ext cx="1076325" cy="1052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74043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81000"/>
            <a:ext cx="7772400" cy="1143000"/>
          </a:xfrm>
        </p:spPr>
        <p:txBody>
          <a:bodyPr/>
          <a:lstStyle/>
          <a:p>
            <a:r>
              <a:rPr lang="tr-TR" dirty="0" smtClean="0"/>
              <a:t>Hipotiroidi taraması</a:t>
            </a:r>
            <a:endParaRPr lang="nl-NL" dirty="0"/>
          </a:p>
        </p:txBody>
      </p:sp>
      <p:sp>
        <p:nvSpPr>
          <p:cNvPr id="57347" name="Rectangle 3"/>
          <p:cNvSpPr>
            <a:spLocks noGrp="1" noChangeArrowheads="1"/>
          </p:cNvSpPr>
          <p:nvPr>
            <p:ph type="body" idx="1"/>
          </p:nvPr>
        </p:nvSpPr>
        <p:spPr>
          <a:xfrm>
            <a:off x="1066800" y="1556792"/>
            <a:ext cx="7062936" cy="4114800"/>
          </a:xfrm>
        </p:spPr>
        <p:txBody>
          <a:bodyPr>
            <a:normAutofit fontScale="92500" lnSpcReduction="20000"/>
          </a:bodyPr>
          <a:lstStyle/>
          <a:p>
            <a:pPr marL="68580" indent="0">
              <a:lnSpc>
                <a:spcPct val="90000"/>
              </a:lnSpc>
              <a:buNone/>
            </a:pPr>
            <a:r>
              <a:rPr lang="tr-TR" sz="2400" b="1" dirty="0" smtClean="0">
                <a:solidFill>
                  <a:schemeClr val="accent4">
                    <a:lumMod val="20000"/>
                    <a:lumOff val="80000"/>
                  </a:schemeClr>
                </a:solidFill>
                <a:latin typeface="Arial" pitchFamily="34" charset="0"/>
                <a:cs typeface="Arial" pitchFamily="34" charset="0"/>
              </a:rPr>
              <a:t>Yüksek riskli kişilerde</a:t>
            </a:r>
            <a:r>
              <a:rPr lang="en-US" sz="2400" b="1" dirty="0" smtClean="0">
                <a:solidFill>
                  <a:schemeClr val="accent4">
                    <a:lumMod val="20000"/>
                    <a:lumOff val="80000"/>
                  </a:schemeClr>
                </a:solidFill>
                <a:latin typeface="Arial" pitchFamily="34" charset="0"/>
                <a:cs typeface="Arial" pitchFamily="34" charset="0"/>
              </a:rPr>
              <a:t>:</a:t>
            </a:r>
            <a:endParaRPr lang="tr-TR" sz="2400" b="1" dirty="0" smtClean="0">
              <a:solidFill>
                <a:schemeClr val="accent4">
                  <a:lumMod val="20000"/>
                  <a:lumOff val="80000"/>
                </a:schemeClr>
              </a:solidFill>
              <a:latin typeface="Arial" pitchFamily="34" charset="0"/>
              <a:cs typeface="Arial" pitchFamily="34" charset="0"/>
            </a:endParaRPr>
          </a:p>
          <a:p>
            <a:pPr marL="68580" indent="0">
              <a:lnSpc>
                <a:spcPct val="90000"/>
              </a:lnSpc>
              <a:buNone/>
            </a:pPr>
            <a:endParaRPr lang="en-US" sz="2400" b="1" dirty="0">
              <a:solidFill>
                <a:schemeClr val="accent4">
                  <a:lumMod val="20000"/>
                  <a:lumOff val="80000"/>
                </a:schemeClr>
              </a:solidFill>
              <a:latin typeface="Arial" pitchFamily="34" charset="0"/>
              <a:cs typeface="Arial" pitchFamily="34" charset="0"/>
            </a:endParaRPr>
          </a:p>
          <a:p>
            <a:pPr>
              <a:lnSpc>
                <a:spcPct val="90000"/>
              </a:lnSpc>
              <a:buFontTx/>
              <a:buBlip>
                <a:blip r:embed="rId2"/>
              </a:buBlip>
            </a:pPr>
            <a:r>
              <a:rPr lang="tr-TR" sz="2400" dirty="0" smtClean="0">
                <a:latin typeface="Arial" pitchFamily="34" charset="0"/>
                <a:cs typeface="Arial" pitchFamily="34" charset="0"/>
              </a:rPr>
              <a:t>kadınlar</a:t>
            </a:r>
            <a:r>
              <a:rPr lang="en-US" sz="2400" dirty="0" smtClean="0">
                <a:latin typeface="Arial" pitchFamily="34" charset="0"/>
                <a:cs typeface="Arial" pitchFamily="34" charset="0"/>
              </a:rPr>
              <a:t> </a:t>
            </a:r>
            <a:r>
              <a:rPr lang="en-US" sz="2400" dirty="0">
                <a:latin typeface="Arial" pitchFamily="34" charset="0"/>
                <a:cs typeface="Arial" pitchFamily="34" charset="0"/>
              </a:rPr>
              <a:t>&gt; 60</a:t>
            </a:r>
          </a:p>
          <a:p>
            <a:pPr>
              <a:lnSpc>
                <a:spcPct val="90000"/>
              </a:lnSpc>
              <a:buFontTx/>
              <a:buBlip>
                <a:blip r:embed="rId2"/>
              </a:buBlip>
            </a:pPr>
            <a:r>
              <a:rPr lang="tr-TR" sz="2400" dirty="0" smtClean="0">
                <a:latin typeface="Arial" pitchFamily="34" charset="0"/>
                <a:cs typeface="Arial" pitchFamily="34" charset="0"/>
              </a:rPr>
              <a:t>Aile öyküsü olan kadınlar </a:t>
            </a:r>
            <a:r>
              <a:rPr lang="nl-NL" sz="2400" dirty="0" smtClean="0">
                <a:latin typeface="Arial" pitchFamily="34" charset="0"/>
                <a:cs typeface="Arial" pitchFamily="34" charset="0"/>
              </a:rPr>
              <a:t> </a:t>
            </a:r>
            <a:endParaRPr lang="en-US" sz="2400" dirty="0">
              <a:latin typeface="Arial" pitchFamily="34" charset="0"/>
              <a:cs typeface="Arial" pitchFamily="34" charset="0"/>
            </a:endParaRPr>
          </a:p>
          <a:p>
            <a:pPr>
              <a:lnSpc>
                <a:spcPct val="90000"/>
              </a:lnSpc>
              <a:buFontTx/>
              <a:buBlip>
                <a:blip r:embed="rId2"/>
              </a:buBlip>
            </a:pPr>
            <a:r>
              <a:rPr lang="tr-TR" sz="2400" dirty="0" smtClean="0">
                <a:latin typeface="Arial" pitchFamily="34" charset="0"/>
                <a:cs typeface="Arial" pitchFamily="34" charset="0"/>
              </a:rPr>
              <a:t>Tiroid hastalığı öyküsü olanlar </a:t>
            </a:r>
          </a:p>
          <a:p>
            <a:pPr>
              <a:lnSpc>
                <a:spcPct val="90000"/>
              </a:lnSpc>
              <a:buFontTx/>
              <a:buBlip>
                <a:blip r:embed="rId2"/>
              </a:buBlip>
            </a:pPr>
            <a:r>
              <a:rPr lang="tr-TR" sz="2400" dirty="0" smtClean="0">
                <a:latin typeface="Arial" pitchFamily="34" charset="0"/>
                <a:cs typeface="Arial" pitchFamily="34" charset="0"/>
              </a:rPr>
              <a:t>Hipotiroidi Semptom ve bulguları</a:t>
            </a:r>
            <a:r>
              <a:rPr lang="nl-NL" sz="2400" dirty="0" smtClean="0">
                <a:latin typeface="Arial" pitchFamily="34" charset="0"/>
                <a:cs typeface="Arial" pitchFamily="34" charset="0"/>
              </a:rPr>
              <a:t> </a:t>
            </a:r>
            <a:r>
              <a:rPr lang="tr-TR" sz="2400" dirty="0" smtClean="0">
                <a:latin typeface="Arial" pitchFamily="34" charset="0"/>
                <a:cs typeface="Arial" pitchFamily="34" charset="0"/>
              </a:rPr>
              <a:t>olanlar</a:t>
            </a:r>
          </a:p>
          <a:p>
            <a:pPr>
              <a:lnSpc>
                <a:spcPct val="90000"/>
              </a:lnSpc>
              <a:buFontTx/>
              <a:buBlip>
                <a:blip r:embed="rId2"/>
              </a:buBlip>
            </a:pPr>
            <a:r>
              <a:rPr lang="tr-TR" sz="2400" dirty="0" smtClean="0">
                <a:latin typeface="Arial" pitchFamily="34" charset="0"/>
                <a:cs typeface="Arial" pitchFamily="34" charset="0"/>
              </a:rPr>
              <a:t>Guatrı olanlar</a:t>
            </a:r>
          </a:p>
          <a:p>
            <a:pPr>
              <a:lnSpc>
                <a:spcPct val="90000"/>
              </a:lnSpc>
              <a:buFontTx/>
              <a:buBlip>
                <a:blip r:embed="rId2"/>
              </a:buBlip>
            </a:pPr>
            <a:r>
              <a:rPr lang="tr-TR" sz="2400" dirty="0" smtClean="0">
                <a:latin typeface="Arial" pitchFamily="34" charset="0"/>
                <a:cs typeface="Arial" pitchFamily="34" charset="0"/>
              </a:rPr>
              <a:t>Hiperlipidemi</a:t>
            </a:r>
          </a:p>
          <a:p>
            <a:pPr>
              <a:lnSpc>
                <a:spcPct val="90000"/>
              </a:lnSpc>
              <a:buFontTx/>
              <a:buBlip>
                <a:blip r:embed="rId2"/>
              </a:buBlip>
            </a:pPr>
            <a:r>
              <a:rPr lang="tr-TR" sz="2400" dirty="0" smtClean="0">
                <a:latin typeface="Arial" pitchFamily="34" charset="0"/>
                <a:cs typeface="Arial" pitchFamily="34" charset="0"/>
              </a:rPr>
              <a:t>Tip1 diyabet </a:t>
            </a:r>
          </a:p>
          <a:p>
            <a:pPr>
              <a:lnSpc>
                <a:spcPct val="90000"/>
              </a:lnSpc>
              <a:buFontTx/>
              <a:buBlip>
                <a:blip r:embed="rId2"/>
              </a:buBlip>
            </a:pPr>
            <a:r>
              <a:rPr lang="tr-TR" sz="2400" dirty="0" smtClean="0">
                <a:latin typeface="Arial" pitchFamily="34" charset="0"/>
                <a:cs typeface="Arial" pitchFamily="34" charset="0"/>
              </a:rPr>
              <a:t>Hiperprolaktinemi</a:t>
            </a:r>
          </a:p>
          <a:p>
            <a:pPr>
              <a:lnSpc>
                <a:spcPct val="90000"/>
              </a:lnSpc>
              <a:buFontTx/>
              <a:buBlip>
                <a:blip r:embed="rId2"/>
              </a:buBlip>
            </a:pPr>
            <a:r>
              <a:rPr lang="tr-TR" sz="2400" dirty="0" smtClean="0">
                <a:latin typeface="Arial" pitchFamily="34" charset="0"/>
                <a:cs typeface="Arial" pitchFamily="34" charset="0"/>
              </a:rPr>
              <a:t>CPK yükseliği</a:t>
            </a:r>
            <a:endParaRPr lang="en-US" sz="2400" dirty="0">
              <a:latin typeface="Arial" pitchFamily="34" charset="0"/>
              <a:cs typeface="Arial" pitchFamily="34" charset="0"/>
            </a:endParaRPr>
          </a:p>
          <a:p>
            <a:pPr>
              <a:lnSpc>
                <a:spcPct val="90000"/>
              </a:lnSpc>
              <a:buFontTx/>
              <a:buBlip>
                <a:blip r:embed="rId2"/>
              </a:buBlip>
            </a:pPr>
            <a:r>
              <a:rPr lang="tr-TR" sz="2400" dirty="0" smtClean="0">
                <a:latin typeface="Arial" pitchFamily="34" charset="0"/>
                <a:cs typeface="Arial" pitchFamily="34" charset="0"/>
              </a:rPr>
              <a:t>Otoimmün hastalık öyküsü</a:t>
            </a:r>
            <a:endParaRPr lang="nl-NL" sz="2400" dirty="0">
              <a:latin typeface="Arial" pitchFamily="34" charset="0"/>
              <a:cs typeface="Arial" pitchFamily="34" charset="0"/>
            </a:endParaRPr>
          </a:p>
        </p:txBody>
      </p:sp>
      <p:sp>
        <p:nvSpPr>
          <p:cNvPr id="57348" name="Text Box 4"/>
          <p:cNvSpPr txBox="1">
            <a:spLocks noChangeArrowheads="1"/>
          </p:cNvSpPr>
          <p:nvPr/>
        </p:nvSpPr>
        <p:spPr bwMode="auto">
          <a:xfrm>
            <a:off x="4940029" y="6309320"/>
            <a:ext cx="420397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Consensus group consisted of members of the ATA, AACE, &amp; ES</a:t>
            </a:r>
            <a:endParaRPr lang="nl-NL" sz="1200" dirty="0"/>
          </a:p>
        </p:txBody>
      </p:sp>
      <p:sp>
        <p:nvSpPr>
          <p:cNvPr id="57349" name="Text Box 5"/>
          <p:cNvSpPr txBox="1">
            <a:spLocks noChangeArrowheads="1"/>
          </p:cNvSpPr>
          <p:nvPr/>
        </p:nvSpPr>
        <p:spPr bwMode="auto">
          <a:xfrm>
            <a:off x="1066800" y="19812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p>
        </p:txBody>
      </p:sp>
    </p:spTree>
    <p:extLst>
      <p:ext uri="{BB962C8B-B14F-4D97-AF65-F5344CB8AC3E}">
        <p14:creationId xmlns="" xmlns:p14="http://schemas.microsoft.com/office/powerpoint/2010/main" val="209098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Kimler tedavi edilmelidir</a:t>
            </a:r>
            <a:endParaRPr lang="tr-TR" dirty="0"/>
          </a:p>
        </p:txBody>
      </p:sp>
      <p:sp>
        <p:nvSpPr>
          <p:cNvPr id="3" name="Content Placeholder 2"/>
          <p:cNvSpPr>
            <a:spLocks noGrp="1"/>
          </p:cNvSpPr>
          <p:nvPr>
            <p:ph idx="1"/>
          </p:nvPr>
        </p:nvSpPr>
        <p:spPr>
          <a:xfrm>
            <a:off x="1014442" y="1928834"/>
            <a:ext cx="7772400" cy="4572000"/>
          </a:xfrm>
        </p:spPr>
        <p:txBody>
          <a:bodyPr/>
          <a:lstStyle/>
          <a:p>
            <a:pPr>
              <a:lnSpc>
                <a:spcPct val="150000"/>
              </a:lnSpc>
            </a:pPr>
            <a:r>
              <a:rPr lang="tr-TR" dirty="0" smtClean="0"/>
              <a:t>TSH &gt; 10 mIU/ml</a:t>
            </a:r>
          </a:p>
          <a:p>
            <a:pPr>
              <a:lnSpc>
                <a:spcPct val="150000"/>
              </a:lnSpc>
            </a:pPr>
            <a:r>
              <a:rPr lang="tr-TR" dirty="0" smtClean="0"/>
              <a:t>TSH  &lt;10 mIU/ml ise </a:t>
            </a:r>
          </a:p>
          <a:p>
            <a:pPr>
              <a:lnSpc>
                <a:spcPct val="150000"/>
              </a:lnSpc>
              <a:buNone/>
            </a:pPr>
            <a:r>
              <a:rPr lang="tr-TR" dirty="0" smtClean="0"/>
              <a:t>          </a:t>
            </a:r>
            <a:r>
              <a:rPr lang="tr-TR" sz="2400" dirty="0" smtClean="0"/>
              <a:t>Tiroid otoantikor pozitifliği varsa (Anti TPo, Anti TG)</a:t>
            </a:r>
          </a:p>
          <a:p>
            <a:pPr>
              <a:lnSpc>
                <a:spcPct val="150000"/>
              </a:lnSpc>
            </a:pPr>
            <a:r>
              <a:rPr lang="tr-TR" sz="2400" dirty="0" smtClean="0"/>
              <a:t>Gebelerde TSH &gt; 2.5 mIU/ml</a:t>
            </a:r>
            <a:endParaRPr lang="tr-T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685800" y="368300"/>
            <a:ext cx="7772400" cy="703263"/>
          </a:xfrm>
        </p:spPr>
        <p:txBody>
          <a:bodyPr/>
          <a:lstStyle/>
          <a:p>
            <a:pPr eaLnBrk="1" fontAlgn="auto" hangingPunct="1">
              <a:lnSpc>
                <a:spcPct val="85000"/>
              </a:lnSpc>
              <a:spcAft>
                <a:spcPts val="0"/>
              </a:spcAft>
              <a:defRPr/>
            </a:pPr>
            <a:r>
              <a:rPr lang="en-US" dirty="0" err="1" smtClean="0">
                <a:solidFill>
                  <a:schemeClr val="tx2">
                    <a:satMod val="200000"/>
                  </a:schemeClr>
                </a:solidFill>
              </a:rPr>
              <a:t>Levot</a:t>
            </a:r>
            <a:r>
              <a:rPr lang="tr-TR" dirty="0" smtClean="0">
                <a:solidFill>
                  <a:schemeClr val="tx2">
                    <a:satMod val="200000"/>
                  </a:schemeClr>
                </a:solidFill>
              </a:rPr>
              <a:t>iroksin (LT4) replasman tedavisi </a:t>
            </a:r>
            <a:endParaRPr lang="en-US" dirty="0" smtClean="0">
              <a:solidFill>
                <a:schemeClr val="tx2">
                  <a:satMod val="200000"/>
                </a:schemeClr>
              </a:solidFill>
            </a:endParaRPr>
          </a:p>
        </p:txBody>
      </p:sp>
      <p:sp>
        <p:nvSpPr>
          <p:cNvPr id="15363" name="Rectangle 1027"/>
          <p:cNvSpPr>
            <a:spLocks noGrp="1" noChangeArrowheads="1"/>
          </p:cNvSpPr>
          <p:nvPr>
            <p:ph type="body" idx="1"/>
          </p:nvPr>
        </p:nvSpPr>
        <p:spPr>
          <a:xfrm>
            <a:off x="64144" y="1651000"/>
            <a:ext cx="8396288" cy="4735513"/>
          </a:xfrm>
        </p:spPr>
        <p:txBody>
          <a:bodyPr>
            <a:normAutofit/>
          </a:bodyPr>
          <a:lstStyle/>
          <a:p>
            <a:pPr marL="406400" indent="-406400" eaLnBrk="1" hangingPunct="1"/>
            <a:endParaRPr lang="en-US" sz="500" dirty="0" smtClean="0">
              <a:cs typeface="Times New Roman" pitchFamily="18" charset="0"/>
            </a:endParaRPr>
          </a:p>
          <a:p>
            <a:pPr marL="406400" indent="-406400" eaLnBrk="1" hangingPunct="1"/>
            <a:r>
              <a:rPr lang="tr-TR" sz="2800" dirty="0" smtClean="0">
                <a:cs typeface="Times New Roman" pitchFamily="18" charset="0"/>
              </a:rPr>
              <a:t>Hipotirodi  tedavisi hayat boyu  sürer</a:t>
            </a:r>
          </a:p>
          <a:p>
            <a:pPr marL="406400" indent="-406400"/>
            <a:r>
              <a:rPr lang="tr-TR" sz="2800" dirty="0" smtClean="0">
                <a:cs typeface="Times New Roman" pitchFamily="18" charset="0"/>
              </a:rPr>
              <a:t>LT4: T4 </a:t>
            </a:r>
            <a:r>
              <a:rPr lang="tr-TR" sz="2800" dirty="0">
                <a:cs typeface="Times New Roman" pitchFamily="18" charset="0"/>
              </a:rPr>
              <a:t>hormonunun sentetik formudur</a:t>
            </a:r>
            <a:r>
              <a:rPr lang="en-US" sz="2800" dirty="0"/>
              <a:t> </a:t>
            </a:r>
          </a:p>
          <a:p>
            <a:pPr marL="406400" indent="-406400" eaLnBrk="1" hangingPunct="1"/>
            <a:r>
              <a:rPr lang="tr-TR" sz="2800" dirty="0" smtClean="0">
                <a:cs typeface="Times New Roman" pitchFamily="18" charset="0"/>
              </a:rPr>
              <a:t>Doz kişiye özel ayarlanır</a:t>
            </a:r>
          </a:p>
          <a:p>
            <a:pPr marL="406400" indent="-406400" eaLnBrk="1" hangingPunct="1"/>
            <a:r>
              <a:rPr lang="tr-TR" sz="2800" dirty="0" smtClean="0">
                <a:cs typeface="Times New Roman" pitchFamily="18" charset="0"/>
              </a:rPr>
              <a:t>Doz ayarlaması TSH değerlerine göre yapılır</a:t>
            </a:r>
          </a:p>
          <a:p>
            <a:pPr marL="406400" indent="-406400" eaLnBrk="1" hangingPunct="1">
              <a:lnSpc>
                <a:spcPct val="80000"/>
              </a:lnSpc>
              <a:spcBef>
                <a:spcPct val="65000"/>
              </a:spcBef>
            </a:pPr>
            <a:endParaRPr lang="tr-TR" sz="2800" dirty="0" smtClean="0">
              <a:cs typeface="Times New Roman" pitchFamily="18" charset="0"/>
            </a:endParaRPr>
          </a:p>
          <a:p>
            <a:pPr marL="406400" indent="-406400" eaLnBrk="1" hangingPunct="1">
              <a:lnSpc>
                <a:spcPct val="80000"/>
              </a:lnSpc>
              <a:spcBef>
                <a:spcPct val="65000"/>
              </a:spcBef>
            </a:pPr>
            <a:r>
              <a:rPr lang="tr-TR" sz="2800" dirty="0" smtClean="0">
                <a:cs typeface="Times New Roman" pitchFamily="18" charset="0"/>
              </a:rPr>
              <a:t>Terapötik sınır dardır. </a:t>
            </a:r>
          </a:p>
          <a:p>
            <a:pPr marL="406400" indent="-406400" eaLnBrk="1" hangingPunct="1">
              <a:lnSpc>
                <a:spcPct val="80000"/>
              </a:lnSpc>
              <a:spcBef>
                <a:spcPct val="65000"/>
              </a:spcBef>
            </a:pPr>
            <a:r>
              <a:rPr lang="tr-TR" sz="2400" dirty="0" smtClean="0">
                <a:cs typeface="Times New Roman" pitchFamily="18" charset="0"/>
              </a:rPr>
              <a:t>Küçük LT4 dozları ile TSH büyük değişiklik izlenebilir</a:t>
            </a:r>
            <a:r>
              <a:rPr lang="tr-TR" sz="2800" dirty="0" smtClean="0">
                <a:cs typeface="Times New Roman" pitchFamily="18" charset="0"/>
              </a:rPr>
              <a:t>. </a:t>
            </a:r>
          </a:p>
          <a:p>
            <a:pPr marL="406400" indent="-406400" eaLnBrk="1" hangingPunct="1">
              <a:lnSpc>
                <a:spcPct val="80000"/>
              </a:lnSpc>
              <a:spcBef>
                <a:spcPct val="65000"/>
              </a:spcBef>
            </a:pPr>
            <a:endParaRPr lang="en-US" sz="2800" dirty="0" smtClean="0">
              <a:cs typeface="Times New Roman" pitchFamily="18" charset="0"/>
            </a:endParaRPr>
          </a:p>
          <a:p>
            <a:pPr marL="406400" indent="-406400" eaLnBrk="1" hangingPunct="1"/>
            <a:endParaRPr lang="en-US" sz="1800" dirty="0" smtClean="0">
              <a:cs typeface="Times New Roman" pitchFamily="18" charset="0"/>
            </a:endParaRPr>
          </a:p>
        </p:txBody>
      </p:sp>
      <p:pic>
        <p:nvPicPr>
          <p:cNvPr id="4" name="Picture 5" descr="hypothyroidi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03392" y="1628800"/>
            <a:ext cx="1589088" cy="4514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5338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714348" y="785794"/>
            <a:ext cx="8001000" cy="1139825"/>
          </a:xfrm>
        </p:spPr>
        <p:txBody>
          <a:bodyPr/>
          <a:lstStyle/>
          <a:p>
            <a:pPr eaLnBrk="1" fontAlgn="auto" hangingPunct="1">
              <a:spcAft>
                <a:spcPts val="0"/>
              </a:spcAft>
              <a:defRPr/>
            </a:pPr>
            <a:r>
              <a:rPr lang="tr-TR" sz="4400" b="1" dirty="0" smtClean="0">
                <a:solidFill>
                  <a:schemeClr val="tx2">
                    <a:satMod val="200000"/>
                  </a:schemeClr>
                </a:solidFill>
                <a:cs typeface="Times New Roman" pitchFamily="18" charset="0"/>
              </a:rPr>
              <a:t>Hipotiroidi Tedavi hedefi</a:t>
            </a:r>
            <a:endParaRPr lang="en-US" sz="4400" b="1" dirty="0" smtClean="0">
              <a:solidFill>
                <a:schemeClr val="tx2">
                  <a:satMod val="200000"/>
                </a:schemeClr>
              </a:solidFill>
              <a:cs typeface="Times New Roman" pitchFamily="18" charset="0"/>
            </a:endParaRPr>
          </a:p>
        </p:txBody>
      </p:sp>
      <p:sp>
        <p:nvSpPr>
          <p:cNvPr id="6" name="Rounded Rectangle 5"/>
          <p:cNvSpPr/>
          <p:nvPr/>
        </p:nvSpPr>
        <p:spPr>
          <a:xfrm>
            <a:off x="928662" y="2500306"/>
            <a:ext cx="7286676" cy="2500330"/>
          </a:xfrm>
          <a:prstGeom prst="roundRect">
            <a:avLst/>
          </a:prstGeom>
          <a:solidFill>
            <a:srgbClr val="738AC8">
              <a:alpha val="58824"/>
            </a:srgbClr>
          </a:solidFill>
        </p:spPr>
        <p:style>
          <a:lnRef idx="3">
            <a:schemeClr val="lt1"/>
          </a:lnRef>
          <a:fillRef idx="1">
            <a:schemeClr val="accent5"/>
          </a:fillRef>
          <a:effectRef idx="1">
            <a:schemeClr val="accent5"/>
          </a:effectRef>
          <a:fontRef idx="minor">
            <a:schemeClr val="lt1"/>
          </a:fontRef>
        </p:style>
        <p:txBody>
          <a:bodyPr anchor="ctr"/>
          <a:lstStyle/>
          <a:p>
            <a:pPr marL="533400" indent="-533400">
              <a:defRPr/>
            </a:pPr>
            <a:r>
              <a:rPr lang="tr-TR" sz="6000" b="1" dirty="0">
                <a:solidFill>
                  <a:schemeClr val="tx1"/>
                </a:solidFill>
                <a:cs typeface="Times New Roman" pitchFamily="18" charset="0"/>
              </a:rPr>
              <a:t>  </a:t>
            </a:r>
            <a:r>
              <a:rPr lang="en-US" sz="6000" b="1" dirty="0">
                <a:solidFill>
                  <a:schemeClr val="tx1"/>
                </a:solidFill>
                <a:effectLst>
                  <a:outerShdw blurRad="38100" dist="38100" dir="2700000" algn="tl">
                    <a:srgbClr val="000000">
                      <a:alpha val="43137"/>
                    </a:srgbClr>
                  </a:outerShdw>
                </a:effectLst>
                <a:cs typeface="Times New Roman" pitchFamily="18" charset="0"/>
              </a:rPr>
              <a:t>TSH</a:t>
            </a:r>
            <a:r>
              <a:rPr lang="tr-TR" sz="6000" b="1" dirty="0">
                <a:solidFill>
                  <a:schemeClr val="tx1"/>
                </a:solidFill>
                <a:effectLst>
                  <a:outerShdw blurRad="38100" dist="38100" dir="2700000" algn="tl">
                    <a:srgbClr val="000000">
                      <a:alpha val="43137"/>
                    </a:srgbClr>
                  </a:outerShdw>
                </a:effectLst>
                <a:cs typeface="Times New Roman" pitchFamily="18" charset="0"/>
              </a:rPr>
              <a:t> </a:t>
            </a:r>
            <a:r>
              <a:rPr lang="en-US" sz="6000" b="1" dirty="0">
                <a:solidFill>
                  <a:schemeClr val="tx1"/>
                </a:solidFill>
                <a:effectLst>
                  <a:outerShdw blurRad="38100" dist="38100" dir="2700000" algn="tl">
                    <a:srgbClr val="000000">
                      <a:alpha val="43137"/>
                    </a:srgbClr>
                  </a:outerShdw>
                </a:effectLst>
                <a:cs typeface="Times New Roman" pitchFamily="18" charset="0"/>
              </a:rPr>
              <a:t> </a:t>
            </a:r>
            <a:r>
              <a:rPr lang="tr-TR" sz="6000" b="1" dirty="0">
                <a:solidFill>
                  <a:schemeClr val="tx1"/>
                </a:solidFill>
                <a:effectLst>
                  <a:outerShdw blurRad="38100" dist="38100" dir="2700000" algn="tl">
                    <a:srgbClr val="000000">
                      <a:alpha val="43137"/>
                    </a:srgbClr>
                  </a:outerShdw>
                </a:effectLst>
                <a:cs typeface="Times New Roman" pitchFamily="18" charset="0"/>
              </a:rPr>
              <a:t>o</a:t>
            </a:r>
            <a:r>
              <a:rPr lang="en-US" sz="6000" b="1" dirty="0">
                <a:solidFill>
                  <a:schemeClr val="tx1"/>
                </a:solidFill>
                <a:effectLst>
                  <a:outerShdw blurRad="38100" dist="38100" dir="2700000" algn="tl">
                    <a:srgbClr val="000000">
                      <a:alpha val="43137"/>
                    </a:srgbClr>
                  </a:outerShdw>
                </a:effectLst>
                <a:cs typeface="Times New Roman" pitchFamily="18" charset="0"/>
              </a:rPr>
              <a:t> .5 – </a:t>
            </a:r>
            <a:r>
              <a:rPr lang="en-US" sz="6000" b="1" dirty="0" smtClean="0">
                <a:solidFill>
                  <a:schemeClr val="tx1"/>
                </a:solidFill>
                <a:effectLst>
                  <a:outerShdw blurRad="38100" dist="38100" dir="2700000" algn="tl">
                    <a:srgbClr val="000000">
                      <a:alpha val="43137"/>
                    </a:srgbClr>
                  </a:outerShdw>
                </a:effectLst>
                <a:cs typeface="Times New Roman" pitchFamily="18" charset="0"/>
              </a:rPr>
              <a:t>2.</a:t>
            </a:r>
            <a:r>
              <a:rPr lang="tr-TR" sz="6000" b="1" dirty="0" smtClean="0">
                <a:solidFill>
                  <a:schemeClr val="tx1"/>
                </a:solidFill>
                <a:effectLst>
                  <a:outerShdw blurRad="38100" dist="38100" dir="2700000" algn="tl">
                    <a:srgbClr val="000000">
                      <a:alpha val="43137"/>
                    </a:srgbClr>
                  </a:outerShdw>
                </a:effectLst>
                <a:cs typeface="Times New Roman" pitchFamily="18" charset="0"/>
              </a:rPr>
              <a:t>5</a:t>
            </a:r>
            <a:r>
              <a:rPr lang="en-US" sz="6000" b="1" dirty="0" smtClean="0">
                <a:solidFill>
                  <a:schemeClr val="tx1"/>
                </a:solidFill>
                <a:effectLst>
                  <a:outerShdw blurRad="38100" dist="38100" dir="2700000" algn="tl">
                    <a:srgbClr val="000000">
                      <a:alpha val="43137"/>
                    </a:srgbClr>
                  </a:outerShdw>
                </a:effectLst>
                <a:cs typeface="Times New Roman" pitchFamily="18" charset="0"/>
              </a:rPr>
              <a:t> </a:t>
            </a:r>
            <a:r>
              <a:rPr lang="en-US" sz="6000" b="1" dirty="0">
                <a:solidFill>
                  <a:schemeClr val="tx1"/>
                </a:solidFill>
                <a:effectLst>
                  <a:outerShdw blurRad="38100" dist="38100" dir="2700000" algn="tl">
                    <a:srgbClr val="000000">
                      <a:alpha val="43137"/>
                    </a:srgbClr>
                  </a:outerShdw>
                </a:effectLst>
                <a:cs typeface="Times New Roman" pitchFamily="18" charset="0"/>
              </a:rPr>
              <a:t>mu/L</a:t>
            </a:r>
            <a:endParaRPr lang="en-US" sz="6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561692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6950" y="320675"/>
            <a:ext cx="7075488" cy="1108075"/>
          </a:xfrm>
        </p:spPr>
        <p:txBody>
          <a:bodyPr/>
          <a:lstStyle/>
          <a:p>
            <a:pPr eaLnBrk="1" fontAlgn="auto" hangingPunct="1">
              <a:spcAft>
                <a:spcPts val="0"/>
              </a:spcAft>
              <a:buClr>
                <a:srgbClr val="EABF0A"/>
              </a:buClr>
              <a:defRPr/>
            </a:pPr>
            <a:r>
              <a:rPr lang="tr-TR" dirty="0" smtClean="0">
                <a:solidFill>
                  <a:schemeClr val="tx2">
                    <a:satMod val="200000"/>
                  </a:schemeClr>
                </a:solidFill>
              </a:rPr>
              <a:t>LT4 tedavisine başlanması</a:t>
            </a:r>
            <a:endParaRPr lang="en-US" dirty="0" smtClean="0">
              <a:solidFill>
                <a:schemeClr val="tx2">
                  <a:satMod val="200000"/>
                </a:schemeClr>
              </a:solidFill>
            </a:endParaRPr>
          </a:p>
        </p:txBody>
      </p:sp>
      <p:sp>
        <p:nvSpPr>
          <p:cNvPr id="19459" name="Rectangle 3"/>
          <p:cNvSpPr>
            <a:spLocks noGrp="1" noChangeArrowheads="1"/>
          </p:cNvSpPr>
          <p:nvPr>
            <p:ph type="body" idx="1"/>
          </p:nvPr>
        </p:nvSpPr>
        <p:spPr>
          <a:xfrm>
            <a:off x="500063" y="2000250"/>
            <a:ext cx="8147050" cy="3062288"/>
          </a:xfrm>
        </p:spPr>
        <p:txBody>
          <a:bodyPr>
            <a:noAutofit/>
          </a:bodyPr>
          <a:lstStyle/>
          <a:p>
            <a:pPr marL="411480" eaLnBrk="1" fontAlgn="auto" hangingPunct="1">
              <a:lnSpc>
                <a:spcPct val="90000"/>
              </a:lnSpc>
              <a:spcAft>
                <a:spcPts val="0"/>
              </a:spcAft>
              <a:buClr>
                <a:srgbClr val="EABF0A"/>
              </a:buClr>
              <a:buFont typeface="Wingdings"/>
              <a:buChar char=""/>
              <a:defRPr/>
            </a:pPr>
            <a:r>
              <a:rPr lang="en-US" sz="4000" dirty="0" smtClean="0"/>
              <a:t> </a:t>
            </a:r>
            <a:r>
              <a:rPr lang="en-US" sz="4000" dirty="0" smtClean="0">
                <a:solidFill>
                  <a:schemeClr val="accent6">
                    <a:lumMod val="20000"/>
                    <a:lumOff val="80000"/>
                  </a:schemeClr>
                </a:solidFill>
              </a:rPr>
              <a:t>&lt; 60 y</a:t>
            </a:r>
            <a:r>
              <a:rPr lang="tr-TR" sz="4000" dirty="0" smtClean="0">
                <a:solidFill>
                  <a:schemeClr val="accent6">
                    <a:lumMod val="20000"/>
                    <a:lumOff val="80000"/>
                  </a:schemeClr>
                </a:solidFill>
              </a:rPr>
              <a:t>aş sağlıklı </a:t>
            </a:r>
            <a:r>
              <a:rPr lang="en-US" sz="4000" dirty="0" smtClean="0">
                <a:solidFill>
                  <a:schemeClr val="accent6">
                    <a:lumMod val="20000"/>
                    <a:lumOff val="80000"/>
                  </a:schemeClr>
                </a:solidFill>
              </a:rPr>
              <a:t>, </a:t>
            </a:r>
            <a:r>
              <a:rPr lang="tr-TR" sz="4000" dirty="0" smtClean="0">
                <a:solidFill>
                  <a:schemeClr val="accent6">
                    <a:lumMod val="20000"/>
                    <a:lumOff val="80000"/>
                  </a:schemeClr>
                </a:solidFill>
              </a:rPr>
              <a:t>kardiyak sorunu olmayan hipotiroid vakalarda</a:t>
            </a:r>
            <a:r>
              <a:rPr lang="en-US" sz="4000" dirty="0" smtClean="0">
                <a:solidFill>
                  <a:schemeClr val="accent6">
                    <a:lumMod val="20000"/>
                    <a:lumOff val="80000"/>
                  </a:schemeClr>
                </a:solidFill>
              </a:rPr>
              <a:t>:</a:t>
            </a:r>
            <a:endParaRPr lang="tr-TR" sz="4000" dirty="0" smtClean="0">
              <a:solidFill>
                <a:schemeClr val="accent6">
                  <a:lumMod val="20000"/>
                  <a:lumOff val="80000"/>
                </a:schemeClr>
              </a:solidFill>
            </a:endParaRPr>
          </a:p>
          <a:p>
            <a:pPr marL="411480" eaLnBrk="1" fontAlgn="auto" hangingPunct="1">
              <a:lnSpc>
                <a:spcPct val="90000"/>
              </a:lnSpc>
              <a:spcAft>
                <a:spcPts val="0"/>
              </a:spcAft>
              <a:buClr>
                <a:srgbClr val="EABF0A"/>
              </a:buClr>
              <a:buFont typeface="Wingdings" pitchFamily="2" charset="2"/>
              <a:buNone/>
              <a:defRPr/>
            </a:pPr>
            <a:endParaRPr lang="en-US" sz="4000" dirty="0" smtClean="0">
              <a:solidFill>
                <a:schemeClr val="accent4">
                  <a:lumMod val="60000"/>
                  <a:lumOff val="40000"/>
                </a:schemeClr>
              </a:solidFill>
            </a:endParaRPr>
          </a:p>
          <a:p>
            <a:pPr marL="996696" lvl="2" eaLnBrk="1" fontAlgn="auto" hangingPunct="1">
              <a:lnSpc>
                <a:spcPct val="90000"/>
              </a:lnSpc>
              <a:spcAft>
                <a:spcPts val="0"/>
              </a:spcAft>
              <a:buClr>
                <a:srgbClr val="EABF0A"/>
              </a:buClr>
              <a:buFont typeface="Wingdings 2"/>
              <a:buChar char=""/>
              <a:defRPr/>
            </a:pPr>
            <a:r>
              <a:rPr lang="en-US" sz="3200" dirty="0" smtClean="0"/>
              <a:t>1.7 </a:t>
            </a:r>
            <a:r>
              <a:rPr lang="en-US" sz="3200" dirty="0" smtClean="0">
                <a:latin typeface="Symbol" pitchFamily="18" charset="2"/>
                <a:sym typeface="Symbol" pitchFamily="18" charset="2"/>
              </a:rPr>
              <a:t></a:t>
            </a:r>
            <a:r>
              <a:rPr lang="en-US" sz="3200" dirty="0" smtClean="0"/>
              <a:t>g/kg/</a:t>
            </a:r>
            <a:r>
              <a:rPr lang="tr-TR" sz="3200" dirty="0" smtClean="0"/>
              <a:t>gün</a:t>
            </a:r>
            <a:endParaRPr lang="en-US" sz="3200" dirty="0" smtClean="0"/>
          </a:p>
          <a:p>
            <a:pPr marL="996696" lvl="2" eaLnBrk="1" fontAlgn="auto" hangingPunct="1">
              <a:lnSpc>
                <a:spcPct val="90000"/>
              </a:lnSpc>
              <a:spcAft>
                <a:spcPts val="0"/>
              </a:spcAft>
              <a:buClr>
                <a:srgbClr val="EABF0A"/>
              </a:buClr>
              <a:buFont typeface="Wingdings 2"/>
              <a:buChar char=""/>
              <a:defRPr/>
            </a:pPr>
            <a:r>
              <a:rPr lang="en-US" sz="3200" dirty="0" smtClean="0"/>
              <a:t>8 </a:t>
            </a:r>
            <a:r>
              <a:rPr lang="tr-TR" sz="3200" dirty="0" smtClean="0"/>
              <a:t>hafta sonra TSH kontrolü gerekirse</a:t>
            </a:r>
            <a:r>
              <a:rPr lang="en-US" sz="3200" dirty="0" smtClean="0"/>
              <a:t> 25</a:t>
            </a:r>
            <a:r>
              <a:rPr lang="en-US" sz="3200" dirty="0" smtClean="0">
                <a:latin typeface="Symbol" pitchFamily="18" charset="2"/>
                <a:sym typeface="Symbol" pitchFamily="18" charset="2"/>
              </a:rPr>
              <a:t></a:t>
            </a:r>
            <a:r>
              <a:rPr lang="en-US" sz="3200" dirty="0" smtClean="0"/>
              <a:t>g d</a:t>
            </a:r>
            <a:r>
              <a:rPr lang="tr-TR" sz="3200" dirty="0" smtClean="0"/>
              <a:t>oz arttırımı </a:t>
            </a:r>
            <a:endParaRPr lang="en-US" sz="3200" dirty="0" smtClean="0"/>
          </a:p>
          <a:p>
            <a:pPr marL="411480" eaLnBrk="1" fontAlgn="auto" hangingPunct="1">
              <a:lnSpc>
                <a:spcPct val="90000"/>
              </a:lnSpc>
              <a:spcAft>
                <a:spcPts val="0"/>
              </a:spcAft>
              <a:buClr>
                <a:srgbClr val="EABF0A"/>
              </a:buClr>
              <a:buFont typeface="Wingdings"/>
              <a:buChar char=""/>
              <a:defRPr/>
            </a:pPr>
            <a:endParaRPr lang="en-US" sz="3600" dirty="0" smtClean="0"/>
          </a:p>
          <a:p>
            <a:pPr marL="411480" eaLnBrk="1" fontAlgn="auto" hangingPunct="1">
              <a:lnSpc>
                <a:spcPct val="90000"/>
              </a:lnSpc>
              <a:spcAft>
                <a:spcPts val="0"/>
              </a:spcAft>
              <a:buClr>
                <a:srgbClr val="EABF0A"/>
              </a:buClr>
              <a:buFont typeface="Wingdings"/>
              <a:buChar char=""/>
              <a:defRPr/>
            </a:pPr>
            <a:endParaRPr lang="en-US" sz="3600" dirty="0" smtClean="0"/>
          </a:p>
        </p:txBody>
      </p:sp>
      <p:sp>
        <p:nvSpPr>
          <p:cNvPr id="16388" name="Text Box 5"/>
          <p:cNvSpPr txBox="1">
            <a:spLocks noChangeArrowheads="1"/>
          </p:cNvSpPr>
          <p:nvPr/>
        </p:nvSpPr>
        <p:spPr bwMode="auto">
          <a:xfrm>
            <a:off x="4214813" y="6286500"/>
            <a:ext cx="521493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500">
                <a:latin typeface="Arial Narrow" pitchFamily="34" charset="0"/>
              </a:rPr>
              <a:t>Hennessey J. </a:t>
            </a:r>
            <a:r>
              <a:rPr lang="en-US" sz="1500" i="1">
                <a:latin typeface="Arial Narrow" pitchFamily="34" charset="0"/>
              </a:rPr>
              <a:t>Endocrinologist</a:t>
            </a:r>
            <a:r>
              <a:rPr lang="en-US" sz="1500">
                <a:latin typeface="Arial Narrow" pitchFamily="34" charset="0"/>
              </a:rPr>
              <a:t>. 13(6):479-487, Nov/Dec 2003. </a:t>
            </a:r>
          </a:p>
        </p:txBody>
      </p:sp>
    </p:spTree>
    <p:extLst>
      <p:ext uri="{BB962C8B-B14F-4D97-AF65-F5344CB8AC3E}">
        <p14:creationId xmlns="" xmlns:p14="http://schemas.microsoft.com/office/powerpoint/2010/main" val="372462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20675"/>
            <a:ext cx="8075613" cy="1143000"/>
          </a:xfrm>
        </p:spPr>
        <p:txBody>
          <a:bodyPr/>
          <a:lstStyle/>
          <a:p>
            <a:pPr eaLnBrk="1" fontAlgn="auto" hangingPunct="1">
              <a:spcAft>
                <a:spcPts val="0"/>
              </a:spcAft>
              <a:buClr>
                <a:srgbClr val="EABF0A"/>
              </a:buClr>
              <a:defRPr/>
            </a:pPr>
            <a:r>
              <a:rPr lang="tr-TR" dirty="0" smtClean="0">
                <a:solidFill>
                  <a:schemeClr val="tx2">
                    <a:satMod val="200000"/>
                  </a:schemeClr>
                </a:solidFill>
              </a:rPr>
              <a:t>LT4 tedavisine başlanması</a:t>
            </a:r>
            <a:endParaRPr lang="en-US" dirty="0" smtClean="0">
              <a:solidFill>
                <a:schemeClr val="tx2">
                  <a:satMod val="200000"/>
                </a:schemeClr>
              </a:solidFill>
            </a:endParaRPr>
          </a:p>
        </p:txBody>
      </p:sp>
      <p:sp>
        <p:nvSpPr>
          <p:cNvPr id="17411" name="Rectangle 3"/>
          <p:cNvSpPr>
            <a:spLocks noGrp="1" noChangeArrowheads="1"/>
          </p:cNvSpPr>
          <p:nvPr>
            <p:ph type="body" idx="1"/>
          </p:nvPr>
        </p:nvSpPr>
        <p:spPr>
          <a:xfrm>
            <a:off x="1115616" y="2276872"/>
            <a:ext cx="6279902" cy="1633538"/>
          </a:xfrm>
        </p:spPr>
        <p:txBody>
          <a:bodyPr>
            <a:noAutofit/>
          </a:bodyPr>
          <a:lstStyle/>
          <a:p>
            <a:pPr eaLnBrk="1" hangingPunct="1">
              <a:lnSpc>
                <a:spcPct val="90000"/>
              </a:lnSpc>
              <a:buClr>
                <a:srgbClr val="EABF0A"/>
              </a:buClr>
            </a:pPr>
            <a:r>
              <a:rPr lang="tr-TR" sz="3600" dirty="0" smtClean="0"/>
              <a:t>yaş </a:t>
            </a:r>
            <a:r>
              <a:rPr lang="en-US" sz="3600" dirty="0" smtClean="0"/>
              <a:t> &gt; 60:</a:t>
            </a:r>
            <a:endParaRPr lang="tr-TR" sz="3600" dirty="0" smtClean="0"/>
          </a:p>
          <a:p>
            <a:pPr eaLnBrk="1" hangingPunct="1">
              <a:lnSpc>
                <a:spcPct val="90000"/>
              </a:lnSpc>
              <a:buClr>
                <a:srgbClr val="EABF0A"/>
              </a:buClr>
            </a:pPr>
            <a:r>
              <a:rPr lang="tr-TR" sz="3600" dirty="0" smtClean="0"/>
              <a:t>ihtiyaç</a:t>
            </a:r>
            <a:r>
              <a:rPr lang="en-US" sz="3600" dirty="0" smtClean="0"/>
              <a:t> 20-30% </a:t>
            </a:r>
            <a:r>
              <a:rPr lang="tr-TR" sz="3600" dirty="0" smtClean="0"/>
              <a:t> daha düşüktür</a:t>
            </a:r>
          </a:p>
          <a:p>
            <a:pPr eaLnBrk="1" hangingPunct="1">
              <a:lnSpc>
                <a:spcPct val="90000"/>
              </a:lnSpc>
              <a:buClr>
                <a:srgbClr val="EABF0A"/>
              </a:buClr>
            </a:pPr>
            <a:endParaRPr lang="en-US" sz="3600" dirty="0" smtClean="0"/>
          </a:p>
          <a:p>
            <a:pPr lvl="2" eaLnBrk="1" hangingPunct="1">
              <a:lnSpc>
                <a:spcPct val="90000"/>
              </a:lnSpc>
              <a:buClr>
                <a:srgbClr val="EABF0A"/>
              </a:buClr>
            </a:pPr>
            <a:r>
              <a:rPr lang="tr-TR" sz="2800" dirty="0" smtClean="0"/>
              <a:t>6 hafta sonra TSH kontrolü</a:t>
            </a:r>
          </a:p>
          <a:p>
            <a:pPr lvl="2" eaLnBrk="1" hangingPunct="1">
              <a:lnSpc>
                <a:spcPct val="90000"/>
              </a:lnSpc>
              <a:buClr>
                <a:srgbClr val="EABF0A"/>
              </a:buClr>
            </a:pPr>
            <a:r>
              <a:rPr lang="en-US" sz="2800" dirty="0" smtClean="0"/>
              <a:t> 12-25 </a:t>
            </a:r>
            <a:r>
              <a:rPr lang="en-US" sz="2800" dirty="0" smtClean="0">
                <a:latin typeface="Symbol" pitchFamily="18" charset="2"/>
                <a:sym typeface="Symbol" pitchFamily="18" charset="2"/>
              </a:rPr>
              <a:t></a:t>
            </a:r>
            <a:r>
              <a:rPr lang="en-US" sz="2800" dirty="0" smtClean="0"/>
              <a:t>g do</a:t>
            </a:r>
            <a:r>
              <a:rPr lang="tr-TR" sz="2800" dirty="0" smtClean="0"/>
              <a:t>z artımı </a:t>
            </a:r>
            <a:endParaRPr lang="en-US" sz="2800" dirty="0" smtClean="0"/>
          </a:p>
          <a:p>
            <a:pPr eaLnBrk="1" hangingPunct="1">
              <a:lnSpc>
                <a:spcPct val="90000"/>
              </a:lnSpc>
              <a:buClr>
                <a:srgbClr val="EABF0A"/>
              </a:buClr>
            </a:pPr>
            <a:endParaRPr lang="en-US" sz="3200" dirty="0" smtClean="0"/>
          </a:p>
          <a:p>
            <a:pPr eaLnBrk="1" hangingPunct="1">
              <a:lnSpc>
                <a:spcPct val="90000"/>
              </a:lnSpc>
              <a:buClr>
                <a:srgbClr val="EABF0A"/>
              </a:buClr>
            </a:pPr>
            <a:endParaRPr lang="en-US" sz="3200" dirty="0" smtClean="0"/>
          </a:p>
        </p:txBody>
      </p:sp>
      <p:sp>
        <p:nvSpPr>
          <p:cNvPr id="17412" name="Text Box 5"/>
          <p:cNvSpPr txBox="1">
            <a:spLocks noChangeArrowheads="1"/>
          </p:cNvSpPr>
          <p:nvPr/>
        </p:nvSpPr>
        <p:spPr bwMode="auto">
          <a:xfrm>
            <a:off x="4929188" y="6286500"/>
            <a:ext cx="385762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500">
                <a:latin typeface="Arial Narrow" pitchFamily="34" charset="0"/>
              </a:rPr>
              <a:t>J. </a:t>
            </a:r>
            <a:r>
              <a:rPr lang="en-US" sz="1500" i="1">
                <a:latin typeface="Arial Narrow" pitchFamily="34" charset="0"/>
              </a:rPr>
              <a:t>Endocrinologist</a:t>
            </a:r>
            <a:r>
              <a:rPr lang="en-US" sz="1500">
                <a:latin typeface="Arial Narrow" pitchFamily="34" charset="0"/>
              </a:rPr>
              <a:t>. 13(6):479-487, Nov/Dec 2003. </a:t>
            </a:r>
          </a:p>
        </p:txBody>
      </p:sp>
    </p:spTree>
    <p:extLst>
      <p:ext uri="{BB962C8B-B14F-4D97-AF65-F5344CB8AC3E}">
        <p14:creationId xmlns="" xmlns:p14="http://schemas.microsoft.com/office/powerpoint/2010/main" val="112508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t>Ülkemizde 2010 itibarı ile mevcut LT4 preparatları</a:t>
            </a:r>
            <a:endParaRPr lang="en-US" dirty="0"/>
          </a:p>
        </p:txBody>
      </p:sp>
      <p:sp>
        <p:nvSpPr>
          <p:cNvPr id="25603" name="Content Placeholder 2"/>
          <p:cNvSpPr>
            <a:spLocks noGrp="1"/>
          </p:cNvSpPr>
          <p:nvPr>
            <p:ph idx="1"/>
          </p:nvPr>
        </p:nvSpPr>
        <p:spPr>
          <a:xfrm>
            <a:off x="914400" y="1784350"/>
            <a:ext cx="5157788" cy="2787650"/>
          </a:xfrm>
        </p:spPr>
        <p:txBody>
          <a:bodyPr/>
          <a:lstStyle/>
          <a:p>
            <a:pPr eaLnBrk="1" hangingPunct="1"/>
            <a:endParaRPr lang="tr-TR" smtClean="0"/>
          </a:p>
          <a:p>
            <a:pPr eaLnBrk="1" hangingPunct="1"/>
            <a:r>
              <a:rPr lang="tr-TR" smtClean="0"/>
              <a:t>Levatiron 100 </a:t>
            </a:r>
            <a:r>
              <a:rPr lang="tr-TR" smtClean="0">
                <a:latin typeface="Symbol" pitchFamily="18" charset="2"/>
              </a:rPr>
              <a:t>m</a:t>
            </a:r>
            <a:r>
              <a:rPr lang="tr-TR" smtClean="0"/>
              <a:t>g</a:t>
            </a:r>
          </a:p>
          <a:p>
            <a:pPr eaLnBrk="1" hangingPunct="1"/>
            <a:r>
              <a:rPr lang="tr-TR" smtClean="0"/>
              <a:t>Tefor	100 </a:t>
            </a:r>
            <a:r>
              <a:rPr lang="tr-TR" smtClean="0">
                <a:latin typeface="Symbol" pitchFamily="18" charset="2"/>
              </a:rPr>
              <a:t>m</a:t>
            </a:r>
            <a:r>
              <a:rPr lang="tr-TR" smtClean="0"/>
              <a:t>g</a:t>
            </a:r>
          </a:p>
          <a:p>
            <a:pPr eaLnBrk="1" hangingPunct="1"/>
            <a:r>
              <a:rPr lang="tr-TR" smtClean="0"/>
              <a:t>Euhyrox  25,50,150,200 </a:t>
            </a:r>
            <a:r>
              <a:rPr lang="tr-TR" smtClean="0">
                <a:latin typeface="Symbol" pitchFamily="18" charset="2"/>
              </a:rPr>
              <a:t>m</a:t>
            </a:r>
            <a:r>
              <a:rPr lang="tr-TR" smtClean="0"/>
              <a:t>g</a:t>
            </a:r>
            <a:endParaRPr lang="en-US" smtClean="0"/>
          </a:p>
        </p:txBody>
      </p:sp>
      <p:pic>
        <p:nvPicPr>
          <p:cNvPr id="7" name="Picture 4" descr="http://www.buybestanabolicsteroids.net/app_themes/main/images/products/pz_pha_10_lr.jpg"/>
          <p:cNvPicPr>
            <a:picLocks noChangeAspect="1" noChangeArrowheads="1"/>
          </p:cNvPicPr>
          <p:nvPr/>
        </p:nvPicPr>
        <p:blipFill>
          <a:blip r:embed="rId2"/>
          <a:srcRect/>
          <a:stretch>
            <a:fillRect/>
          </a:stretch>
        </p:blipFill>
        <p:spPr bwMode="auto">
          <a:xfrm>
            <a:off x="285720" y="4429132"/>
            <a:ext cx="2571768"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http://www.abdiibrahim.com.tr/images/resimler/urunler/levotiron_k.jpg"/>
          <p:cNvPicPr>
            <a:picLocks noChangeAspect="1" noChangeArrowheads="1"/>
          </p:cNvPicPr>
          <p:nvPr/>
        </p:nvPicPr>
        <p:blipFill>
          <a:blip r:embed="rId3"/>
          <a:srcRect/>
          <a:stretch>
            <a:fillRect/>
          </a:stretch>
        </p:blipFill>
        <p:spPr bwMode="auto">
          <a:xfrm>
            <a:off x="3143240" y="4500570"/>
            <a:ext cx="2928958"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8616" name="Picture 8" descr="http://www.farmacep.com/img/Euthyrox_50_%C2%B5g_Kutu.jpg"/>
          <p:cNvPicPr>
            <a:picLocks noChangeAspect="1" noChangeArrowheads="1"/>
          </p:cNvPicPr>
          <p:nvPr/>
        </p:nvPicPr>
        <p:blipFill>
          <a:blip r:embed="rId4"/>
          <a:srcRect/>
          <a:stretch>
            <a:fillRect/>
          </a:stretch>
        </p:blipFill>
        <p:spPr bwMode="auto">
          <a:xfrm>
            <a:off x="6429388" y="4500570"/>
            <a:ext cx="252134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723518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571500" y="2071688"/>
            <a:ext cx="7734300" cy="3795712"/>
          </a:xfrm>
        </p:spPr>
        <p:txBody>
          <a:bodyPr/>
          <a:lstStyle/>
          <a:p>
            <a:pPr eaLnBrk="1" hangingPunct="1">
              <a:buClr>
                <a:srgbClr val="EABF0A"/>
              </a:buClr>
            </a:pPr>
            <a:r>
              <a:rPr lang="tr-TR" smtClean="0"/>
              <a:t>Periodik izlem gerekir. </a:t>
            </a:r>
          </a:p>
          <a:p>
            <a:pPr eaLnBrk="1" hangingPunct="1">
              <a:buClr>
                <a:srgbClr val="EABF0A"/>
              </a:buClr>
            </a:pPr>
            <a:r>
              <a:rPr lang="tr-TR" smtClean="0"/>
              <a:t>TSH normale geldikten sonra 6-12 aylık aralıklar ile izlenmelidir</a:t>
            </a:r>
            <a:endParaRPr lang="en-US" smtClean="0"/>
          </a:p>
          <a:p>
            <a:pPr eaLnBrk="1" hangingPunct="1">
              <a:buClr>
                <a:srgbClr val="EABF0A"/>
              </a:buClr>
            </a:pPr>
            <a:r>
              <a:rPr lang="en-US" smtClean="0"/>
              <a:t>TSH should be measured at least annually</a:t>
            </a:r>
            <a:endParaRPr lang="tr-TR" smtClean="0"/>
          </a:p>
          <a:p>
            <a:pPr eaLnBrk="1" hangingPunct="1">
              <a:buClr>
                <a:srgbClr val="EABF0A"/>
              </a:buClr>
            </a:pPr>
            <a:r>
              <a:rPr lang="tr-TR" smtClean="0"/>
              <a:t>Doz veya İlaç markası değiştrildiğinde TSH 8-12 hafta sonra değerlendirilmelidir</a:t>
            </a:r>
          </a:p>
          <a:p>
            <a:pPr eaLnBrk="1" hangingPunct="1">
              <a:buClr>
                <a:srgbClr val="EABF0A"/>
              </a:buClr>
            </a:pPr>
            <a:endParaRPr lang="en-US" smtClean="0"/>
          </a:p>
        </p:txBody>
      </p:sp>
      <p:sp>
        <p:nvSpPr>
          <p:cNvPr id="18435" name="Comment 4"/>
          <p:cNvSpPr>
            <a:spLocks noChangeArrowheads="1"/>
          </p:cNvSpPr>
          <p:nvPr/>
        </p:nvSpPr>
        <p:spPr bwMode="auto">
          <a:xfrm>
            <a:off x="5292080" y="6235700"/>
            <a:ext cx="37179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latin typeface="Arial Narrow" pitchFamily="34" charset="0"/>
              </a:rPr>
              <a:t>Singer et al. </a:t>
            </a:r>
            <a:r>
              <a:rPr lang="en-US" i="1" dirty="0">
                <a:latin typeface="Arial Narrow" pitchFamily="34" charset="0"/>
              </a:rPr>
              <a:t>JAMA.</a:t>
            </a:r>
            <a:r>
              <a:rPr lang="en-US" dirty="0">
                <a:latin typeface="Arial Narrow" pitchFamily="34" charset="0"/>
              </a:rPr>
              <a:t> 1995;273:808-812.</a:t>
            </a:r>
          </a:p>
        </p:txBody>
      </p:sp>
      <p:sp>
        <p:nvSpPr>
          <p:cNvPr id="5" name="TextBox 4"/>
          <p:cNvSpPr txBox="1"/>
          <p:nvPr/>
        </p:nvSpPr>
        <p:spPr>
          <a:xfrm>
            <a:off x="928688" y="642938"/>
            <a:ext cx="3252787" cy="708025"/>
          </a:xfrm>
          <a:prstGeom prst="rect">
            <a:avLst/>
          </a:prstGeom>
          <a:noFill/>
        </p:spPr>
        <p:txBody>
          <a:bodyPr wrap="none">
            <a:spAutoFit/>
          </a:bodyPr>
          <a:lstStyle/>
          <a:p>
            <a:pPr>
              <a:defRPr/>
            </a:pPr>
            <a:r>
              <a:rPr lang="tr-TR" sz="4000" b="1" dirty="0">
                <a:solidFill>
                  <a:schemeClr val="tx2">
                    <a:lumMod val="90000"/>
                  </a:schemeClr>
                </a:solidFill>
                <a:latin typeface="Arial" charset="0"/>
                <a:cs typeface="Arial" charset="0"/>
              </a:rPr>
              <a:t>Tedavi takibi</a:t>
            </a:r>
            <a:endParaRPr lang="en-US" sz="4000" b="1" dirty="0">
              <a:solidFill>
                <a:schemeClr val="tx2">
                  <a:lumMod val="90000"/>
                </a:schemeClr>
              </a:solidFill>
              <a:latin typeface="Arial" charset="0"/>
              <a:cs typeface="Arial" charset="0"/>
            </a:endParaRPr>
          </a:p>
        </p:txBody>
      </p:sp>
    </p:spTree>
    <p:extLst>
      <p:ext uri="{BB962C8B-B14F-4D97-AF65-F5344CB8AC3E}">
        <p14:creationId xmlns="" xmlns:p14="http://schemas.microsoft.com/office/powerpoint/2010/main" val="63965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1640" y="2276872"/>
            <a:ext cx="6480720" cy="914400"/>
          </a:xfrm>
        </p:spPr>
        <p:txBody>
          <a:bodyPr/>
          <a:lstStyle/>
          <a:p>
            <a:pPr algn="r">
              <a:lnSpc>
                <a:spcPct val="150000"/>
              </a:lnSpc>
            </a:pPr>
            <a:r>
              <a:rPr lang="en-US" sz="4400" dirty="0" smtClean="0"/>
              <a:t>H</a:t>
            </a:r>
            <a:r>
              <a:rPr lang="tr-TR" sz="4400" dirty="0" smtClean="0"/>
              <a:t>İpertİroİdİ</a:t>
            </a:r>
            <a:br>
              <a:rPr lang="tr-TR" sz="4400" dirty="0" smtClean="0"/>
            </a:br>
            <a:r>
              <a:rPr lang="tr-TR" sz="4400" dirty="0" smtClean="0"/>
              <a:t>tanI ve tedavİsİ</a:t>
            </a:r>
            <a:endParaRPr lang="en-US" sz="4400" dirty="0"/>
          </a:p>
        </p:txBody>
      </p:sp>
    </p:spTree>
    <p:extLst>
      <p:ext uri="{BB962C8B-B14F-4D97-AF65-F5344CB8AC3E}">
        <p14:creationId xmlns="" xmlns:p14="http://schemas.microsoft.com/office/powerpoint/2010/main" val="13790307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31168" y="2053952"/>
            <a:ext cx="6553200" cy="2743200"/>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nSpc>
                <a:spcPct val="150000"/>
              </a:lnSpc>
            </a:pPr>
            <a:r>
              <a:rPr lang="tr-TR" sz="3200" dirty="0" smtClean="0"/>
              <a:t>kadınlarda %2</a:t>
            </a:r>
          </a:p>
          <a:p>
            <a:pPr>
              <a:lnSpc>
                <a:spcPct val="150000"/>
              </a:lnSpc>
            </a:pPr>
            <a:r>
              <a:rPr lang="tr-TR" sz="3200" dirty="0" smtClean="0"/>
              <a:t>Erkeklerde  %0.2</a:t>
            </a:r>
          </a:p>
          <a:p>
            <a:pPr>
              <a:lnSpc>
                <a:spcPct val="150000"/>
              </a:lnSpc>
            </a:pPr>
            <a:r>
              <a:rPr lang="tr-TR" sz="3200" dirty="0" smtClean="0"/>
              <a:t>Vakaların %15 i 60 yaş üzeri</a:t>
            </a:r>
            <a:r>
              <a:rPr lang="en-US" sz="3200" dirty="0" smtClean="0"/>
              <a:t> </a:t>
            </a:r>
          </a:p>
        </p:txBody>
      </p:sp>
      <p:sp>
        <p:nvSpPr>
          <p:cNvPr id="3" name="TextBox 2"/>
          <p:cNvSpPr txBox="1"/>
          <p:nvPr/>
        </p:nvSpPr>
        <p:spPr>
          <a:xfrm>
            <a:off x="1328842" y="692696"/>
            <a:ext cx="5691430" cy="769441"/>
          </a:xfrm>
          <a:prstGeom prst="rect">
            <a:avLst/>
          </a:prstGeom>
          <a:noFill/>
        </p:spPr>
        <p:txBody>
          <a:bodyPr wrap="none" rtlCol="0">
            <a:spAutoFit/>
          </a:bodyPr>
          <a:lstStyle/>
          <a:p>
            <a:r>
              <a:rPr lang="tr-TR" sz="4400" b="1" dirty="0" smtClean="0">
                <a:solidFill>
                  <a:schemeClr val="accent4">
                    <a:lumMod val="20000"/>
                    <a:lumOff val="80000"/>
                  </a:schemeClr>
                </a:solidFill>
              </a:rPr>
              <a:t>Hipertiroidi  prevalansı</a:t>
            </a:r>
            <a:endParaRPr lang="tr-TR" sz="4400" b="1" dirty="0">
              <a:solidFill>
                <a:schemeClr val="accent4">
                  <a:lumMod val="20000"/>
                  <a:lumOff val="80000"/>
                </a:schemeClr>
              </a:solidFill>
            </a:endParaRPr>
          </a:p>
        </p:txBody>
      </p:sp>
    </p:spTree>
    <p:extLst>
      <p:ext uri="{BB962C8B-B14F-4D97-AF65-F5344CB8AC3E}">
        <p14:creationId xmlns="" xmlns:p14="http://schemas.microsoft.com/office/powerpoint/2010/main" val="414578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90600" y="3203575"/>
            <a:ext cx="7772400" cy="990600"/>
          </a:xfrm>
          <a:prstGeom prst="rect">
            <a:avLst/>
          </a:prstGeom>
          <a:gradFill rotWithShape="0">
            <a:gsLst>
              <a:gs pos="0">
                <a:srgbClr val="00FF00"/>
              </a:gs>
              <a:gs pos="100000">
                <a:srgbClr val="FF00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tr-TR">
              <a:latin typeface="Corbel" pitchFamily="34" charset="0"/>
            </a:endParaRPr>
          </a:p>
        </p:txBody>
      </p:sp>
      <p:sp>
        <p:nvSpPr>
          <p:cNvPr id="7171" name="Rectangle 3"/>
          <p:cNvSpPr>
            <a:spLocks noGrp="1" noChangeArrowheads="1"/>
          </p:cNvSpPr>
          <p:nvPr>
            <p:ph type="title"/>
          </p:nvPr>
        </p:nvSpPr>
        <p:spPr>
          <a:xfrm>
            <a:off x="852488" y="357188"/>
            <a:ext cx="8077200" cy="1143000"/>
          </a:xfrm>
        </p:spPr>
        <p:txBody>
          <a:bodyPr/>
          <a:lstStyle/>
          <a:p>
            <a:pPr eaLnBrk="1" fontAlgn="auto" hangingPunct="1">
              <a:spcAft>
                <a:spcPts val="0"/>
              </a:spcAft>
              <a:defRPr/>
            </a:pPr>
            <a:r>
              <a:rPr lang="tr-TR" sz="3200" b="1" dirty="0" smtClean="0">
                <a:solidFill>
                  <a:schemeClr val="tx2">
                    <a:satMod val="200000"/>
                  </a:schemeClr>
                </a:solidFill>
              </a:rPr>
              <a:t>Hipotroidi ve hipertiroidi tanımlar</a:t>
            </a:r>
            <a:endParaRPr lang="en-US" sz="3600" b="1" dirty="0" smtClean="0">
              <a:solidFill>
                <a:schemeClr val="tx2">
                  <a:satMod val="200000"/>
                </a:schemeClr>
              </a:solidFill>
            </a:endParaRPr>
          </a:p>
        </p:txBody>
      </p:sp>
      <p:sp>
        <p:nvSpPr>
          <p:cNvPr id="4639748" name="Rectangle 4"/>
          <p:cNvSpPr>
            <a:spLocks noChangeArrowheads="1"/>
          </p:cNvSpPr>
          <p:nvPr/>
        </p:nvSpPr>
        <p:spPr bwMode="auto">
          <a:xfrm>
            <a:off x="460375" y="1744663"/>
            <a:ext cx="711200" cy="427037"/>
          </a:xfrm>
          <a:prstGeom prst="rect">
            <a:avLst/>
          </a:prstGeom>
          <a:noFill/>
          <a:ln w="38100">
            <a:noFill/>
            <a:miter lim="800000"/>
            <a:headEnd/>
            <a:tailEnd/>
          </a:ln>
        </p:spPr>
        <p:txBody>
          <a:bodyPr wrap="none" lIns="0" tIns="0" rIns="0" bIns="0">
            <a:spAutoFit/>
          </a:bodyPr>
          <a:lstStyle/>
          <a:p>
            <a:pPr fontAlgn="auto">
              <a:spcBef>
                <a:spcPts val="0"/>
              </a:spcBef>
              <a:spcAft>
                <a:spcPts val="0"/>
              </a:spcAft>
              <a:defRPr/>
            </a:pPr>
            <a:r>
              <a:rPr lang="en-US" sz="2800">
                <a:effectLst>
                  <a:outerShdw blurRad="38100" dist="38100" dir="2700000" algn="tl">
                    <a:srgbClr val="000000"/>
                  </a:outerShdw>
                </a:effectLst>
                <a:cs typeface="+mn-cs"/>
              </a:rPr>
              <a:t>TSH</a:t>
            </a:r>
          </a:p>
        </p:txBody>
      </p:sp>
      <p:sp>
        <p:nvSpPr>
          <p:cNvPr id="4639749" name="Rectangle 5"/>
          <p:cNvSpPr>
            <a:spLocks noChangeArrowheads="1"/>
          </p:cNvSpPr>
          <p:nvPr/>
        </p:nvSpPr>
        <p:spPr bwMode="auto">
          <a:xfrm>
            <a:off x="192088" y="4800600"/>
            <a:ext cx="950912" cy="427038"/>
          </a:xfrm>
          <a:prstGeom prst="rect">
            <a:avLst/>
          </a:prstGeom>
          <a:noFill/>
          <a:ln w="38100">
            <a:noFill/>
            <a:miter lim="800000"/>
            <a:headEnd/>
            <a:tailEnd/>
          </a:ln>
        </p:spPr>
        <p:txBody>
          <a:bodyPr lIns="0" tIns="0" rIns="0" bIns="0">
            <a:spAutoFit/>
          </a:bodyPr>
          <a:lstStyle/>
          <a:p>
            <a:pPr fontAlgn="auto">
              <a:spcBef>
                <a:spcPts val="0"/>
              </a:spcBef>
              <a:spcAft>
                <a:spcPts val="0"/>
              </a:spcAft>
              <a:defRPr/>
            </a:pPr>
            <a:r>
              <a:rPr lang="en-US" sz="2800">
                <a:solidFill>
                  <a:srgbClr val="FFFF00"/>
                </a:solidFill>
                <a:effectLst>
                  <a:outerShdw blurRad="38100" dist="38100" dir="2700000" algn="tl">
                    <a:srgbClr val="000000"/>
                  </a:outerShdw>
                </a:effectLst>
                <a:cs typeface="+mn-cs"/>
              </a:rPr>
              <a:t>FT</a:t>
            </a:r>
            <a:r>
              <a:rPr lang="en-US" sz="2800" baseline="-25000">
                <a:solidFill>
                  <a:srgbClr val="FFFF00"/>
                </a:solidFill>
                <a:effectLst>
                  <a:outerShdw blurRad="38100" dist="38100" dir="2700000" algn="tl">
                    <a:srgbClr val="000000"/>
                  </a:outerShdw>
                </a:effectLst>
                <a:cs typeface="+mn-cs"/>
              </a:rPr>
              <a:t>4</a:t>
            </a:r>
            <a:endParaRPr lang="en-US" sz="2800">
              <a:solidFill>
                <a:srgbClr val="FFFF00"/>
              </a:solidFill>
              <a:effectLst>
                <a:outerShdw blurRad="38100" dist="38100" dir="2700000" algn="tl">
                  <a:srgbClr val="000000"/>
                </a:outerShdw>
              </a:effectLst>
              <a:cs typeface="+mn-cs"/>
            </a:endParaRPr>
          </a:p>
        </p:txBody>
      </p:sp>
      <p:sp>
        <p:nvSpPr>
          <p:cNvPr id="13318" name="Rectangle 6"/>
          <p:cNvSpPr>
            <a:spLocks noChangeArrowheads="1"/>
          </p:cNvSpPr>
          <p:nvPr/>
        </p:nvSpPr>
        <p:spPr bwMode="auto">
          <a:xfrm>
            <a:off x="4038600" y="4343400"/>
            <a:ext cx="13096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tr-TR" sz="2400">
                <a:solidFill>
                  <a:srgbClr val="FFFFFF"/>
                </a:solidFill>
                <a:latin typeface="Corbel" pitchFamily="34" charset="0"/>
              </a:rPr>
              <a:t>ötiroidizm</a:t>
            </a:r>
            <a:endParaRPr lang="en-US" sz="2400">
              <a:latin typeface="Corbel" pitchFamily="34" charset="0"/>
            </a:endParaRPr>
          </a:p>
        </p:txBody>
      </p:sp>
      <p:grpSp>
        <p:nvGrpSpPr>
          <p:cNvPr id="2" name="Group 24"/>
          <p:cNvGrpSpPr>
            <a:grpSpLocks/>
          </p:cNvGrpSpPr>
          <p:nvPr/>
        </p:nvGrpSpPr>
        <p:grpSpPr bwMode="auto">
          <a:xfrm>
            <a:off x="1069975" y="3505200"/>
            <a:ext cx="2709863" cy="2141538"/>
            <a:chOff x="674" y="2266"/>
            <a:chExt cx="1707" cy="1349"/>
          </a:xfrm>
        </p:grpSpPr>
        <p:sp>
          <p:nvSpPr>
            <p:cNvPr id="7187" name="Rectangle 7"/>
            <p:cNvSpPr>
              <a:spLocks noChangeArrowheads="1"/>
            </p:cNvSpPr>
            <p:nvPr/>
          </p:nvSpPr>
          <p:spPr bwMode="auto">
            <a:xfrm>
              <a:off x="765" y="2266"/>
              <a:ext cx="426" cy="2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tr-TR" sz="2400" dirty="0">
                  <a:solidFill>
                    <a:schemeClr val="tx2">
                      <a:lumMod val="10000"/>
                    </a:schemeClr>
                  </a:solidFill>
                  <a:effectLst>
                    <a:outerShdw blurRad="38100" dist="38100" dir="2700000" algn="tl">
                      <a:srgbClr val="000000">
                        <a:alpha val="43137"/>
                      </a:srgbClr>
                    </a:outerShdw>
                  </a:effectLst>
                  <a:latin typeface="+mn-lt"/>
                  <a:cs typeface="+mn-cs"/>
                </a:rPr>
                <a:t>klinik</a:t>
              </a:r>
              <a:endParaRPr lang="en-US" sz="2400" dirty="0">
                <a:solidFill>
                  <a:schemeClr val="tx2">
                    <a:lumMod val="10000"/>
                  </a:schemeClr>
                </a:solidFill>
                <a:effectLst>
                  <a:outerShdw blurRad="38100" dist="38100" dir="2700000" algn="tl">
                    <a:srgbClr val="000000">
                      <a:alpha val="43137"/>
                    </a:srgbClr>
                  </a:outerShdw>
                </a:effectLst>
                <a:latin typeface="+mn-lt"/>
                <a:cs typeface="+mn-cs"/>
              </a:endParaRPr>
            </a:p>
          </p:txBody>
        </p:sp>
        <p:sp>
          <p:nvSpPr>
            <p:cNvPr id="13332" name="Rectangle 8"/>
            <p:cNvSpPr>
              <a:spLocks noChangeArrowheads="1"/>
            </p:cNvSpPr>
            <p:nvPr/>
          </p:nvSpPr>
          <p:spPr bwMode="auto">
            <a:xfrm>
              <a:off x="674" y="3382"/>
              <a:ext cx="85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400">
                  <a:solidFill>
                    <a:srgbClr val="FFFFFF"/>
                  </a:solidFill>
                  <a:latin typeface="Corbel" pitchFamily="34" charset="0"/>
                </a:rPr>
                <a:t>H</a:t>
              </a:r>
              <a:r>
                <a:rPr lang="tr-TR" sz="2400">
                  <a:solidFill>
                    <a:srgbClr val="FFFFFF"/>
                  </a:solidFill>
                  <a:latin typeface="Corbel" pitchFamily="34" charset="0"/>
                </a:rPr>
                <a:t>ipotiroidi</a:t>
              </a:r>
              <a:endParaRPr lang="en-US" sz="2400">
                <a:latin typeface="Corbel" pitchFamily="34" charset="0"/>
              </a:endParaRPr>
            </a:p>
          </p:txBody>
        </p:sp>
        <p:sp>
          <p:nvSpPr>
            <p:cNvPr id="7189" name="Rectangle 9"/>
            <p:cNvSpPr>
              <a:spLocks noChangeArrowheads="1"/>
            </p:cNvSpPr>
            <p:nvPr/>
          </p:nvSpPr>
          <p:spPr bwMode="auto">
            <a:xfrm>
              <a:off x="1555" y="2266"/>
              <a:ext cx="826" cy="233"/>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tr-TR" sz="2400" dirty="0" smtClean="0">
                  <a:solidFill>
                    <a:schemeClr val="tx2">
                      <a:lumMod val="10000"/>
                    </a:schemeClr>
                  </a:solidFill>
                  <a:effectLst>
                    <a:outerShdw blurRad="38100" dist="38100" dir="2700000" algn="tl">
                      <a:srgbClr val="000000">
                        <a:alpha val="43137"/>
                      </a:srgbClr>
                    </a:outerShdw>
                  </a:effectLst>
                  <a:latin typeface="+mn-lt"/>
                  <a:cs typeface="+mn-cs"/>
                </a:rPr>
                <a:t>subklinik</a:t>
              </a:r>
              <a:endParaRPr lang="en-US" sz="2400" dirty="0">
                <a:solidFill>
                  <a:schemeClr val="tx2">
                    <a:lumMod val="10000"/>
                  </a:schemeClr>
                </a:solidFill>
                <a:effectLst>
                  <a:outerShdw blurRad="38100" dist="38100" dir="2700000" algn="tl">
                    <a:srgbClr val="000000">
                      <a:alpha val="43137"/>
                    </a:srgbClr>
                  </a:outerShdw>
                </a:effectLst>
                <a:latin typeface="+mn-lt"/>
                <a:cs typeface="+mn-cs"/>
              </a:endParaRPr>
            </a:p>
          </p:txBody>
        </p:sp>
      </p:grpSp>
      <p:grpSp>
        <p:nvGrpSpPr>
          <p:cNvPr id="3" name="Group 25"/>
          <p:cNvGrpSpPr>
            <a:grpSpLocks/>
          </p:cNvGrpSpPr>
          <p:nvPr/>
        </p:nvGrpSpPr>
        <p:grpSpPr bwMode="auto">
          <a:xfrm>
            <a:off x="5867406" y="3505200"/>
            <a:ext cx="2428877" cy="2066925"/>
            <a:chOff x="3696" y="2256"/>
            <a:chExt cx="1530" cy="1302"/>
          </a:xfrm>
        </p:grpSpPr>
        <p:sp>
          <p:nvSpPr>
            <p:cNvPr id="13328" name="Rectangle 10"/>
            <p:cNvSpPr>
              <a:spLocks noChangeArrowheads="1"/>
            </p:cNvSpPr>
            <p:nvPr/>
          </p:nvSpPr>
          <p:spPr bwMode="auto">
            <a:xfrm>
              <a:off x="4800" y="2256"/>
              <a:ext cx="42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tr-TR" sz="2400" dirty="0">
                  <a:solidFill>
                    <a:schemeClr val="tx2">
                      <a:lumMod val="10000"/>
                    </a:schemeClr>
                  </a:solidFill>
                  <a:latin typeface="Corbel" pitchFamily="34" charset="0"/>
                </a:rPr>
                <a:t>klinik</a:t>
              </a:r>
              <a:endParaRPr lang="en-US" sz="2400" dirty="0">
                <a:solidFill>
                  <a:schemeClr val="tx2">
                    <a:lumMod val="10000"/>
                  </a:schemeClr>
                </a:solidFill>
                <a:latin typeface="Corbel" pitchFamily="34" charset="0"/>
              </a:endParaRPr>
            </a:p>
          </p:txBody>
        </p:sp>
        <p:sp>
          <p:nvSpPr>
            <p:cNvPr id="13329" name="Rectangle 11"/>
            <p:cNvSpPr>
              <a:spLocks noChangeArrowheads="1"/>
            </p:cNvSpPr>
            <p:nvPr/>
          </p:nvSpPr>
          <p:spPr bwMode="auto">
            <a:xfrm>
              <a:off x="4260" y="3325"/>
              <a:ext cx="91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tr-TR" sz="2400">
                  <a:latin typeface="Corbel" pitchFamily="34" charset="0"/>
                </a:rPr>
                <a:t>Hipertiroidi</a:t>
              </a:r>
              <a:endParaRPr lang="en-US" sz="2400">
                <a:latin typeface="Corbel" pitchFamily="34" charset="0"/>
              </a:endParaRPr>
            </a:p>
          </p:txBody>
        </p:sp>
        <p:sp>
          <p:nvSpPr>
            <p:cNvPr id="13330" name="Rectangle 12"/>
            <p:cNvSpPr>
              <a:spLocks noChangeArrowheads="1"/>
            </p:cNvSpPr>
            <p:nvPr/>
          </p:nvSpPr>
          <p:spPr bwMode="auto">
            <a:xfrm>
              <a:off x="3696" y="2256"/>
              <a:ext cx="76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tr-TR" sz="2400" b="1" dirty="0" smtClean="0">
                  <a:solidFill>
                    <a:schemeClr val="tx2">
                      <a:lumMod val="10000"/>
                    </a:schemeClr>
                  </a:solidFill>
                  <a:latin typeface="Corbel" pitchFamily="34" charset="0"/>
                </a:rPr>
                <a:t>subklinik</a:t>
              </a:r>
              <a:endParaRPr lang="en-US" sz="2400" b="1" dirty="0">
                <a:solidFill>
                  <a:schemeClr val="tx2">
                    <a:lumMod val="10000"/>
                  </a:schemeClr>
                </a:solidFill>
                <a:latin typeface="Corbel" pitchFamily="34" charset="0"/>
              </a:endParaRPr>
            </a:p>
          </p:txBody>
        </p:sp>
      </p:grpSp>
      <p:sp>
        <p:nvSpPr>
          <p:cNvPr id="13321" name="Line 13"/>
          <p:cNvSpPr>
            <a:spLocks noChangeShapeType="1"/>
          </p:cNvSpPr>
          <p:nvPr/>
        </p:nvSpPr>
        <p:spPr bwMode="auto">
          <a:xfrm>
            <a:off x="3252788" y="3203575"/>
            <a:ext cx="0" cy="990600"/>
          </a:xfrm>
          <a:prstGeom prst="line">
            <a:avLst/>
          </a:prstGeom>
          <a:noFill/>
          <a:ln w="25400">
            <a:solidFill>
              <a:srgbClr val="D83300"/>
            </a:solidFill>
            <a:round/>
            <a:headEnd/>
            <a:tailEnd/>
          </a:ln>
          <a:extLst>
            <a:ext uri="{909E8E84-426E-40DD-AFC4-6F175D3DCCD1}">
              <a14:hiddenFill xmlns="" xmlns:a14="http://schemas.microsoft.com/office/drawing/2010/main">
                <a:noFill/>
              </a14:hiddenFill>
            </a:ext>
          </a:extLst>
        </p:spPr>
        <p:txBody>
          <a:bodyPr>
            <a:spAutoFit/>
          </a:bodyPr>
          <a:lstStyle/>
          <a:p>
            <a:endParaRPr lang="tr-TR"/>
          </a:p>
        </p:txBody>
      </p:sp>
      <p:sp>
        <p:nvSpPr>
          <p:cNvPr id="13322" name="Line 14"/>
          <p:cNvSpPr>
            <a:spLocks noChangeShapeType="1"/>
          </p:cNvSpPr>
          <p:nvPr/>
        </p:nvSpPr>
        <p:spPr bwMode="auto">
          <a:xfrm>
            <a:off x="2438400" y="3203575"/>
            <a:ext cx="0" cy="990600"/>
          </a:xfrm>
          <a:prstGeom prst="line">
            <a:avLst/>
          </a:prstGeom>
          <a:noFill/>
          <a:ln w="25400">
            <a:solidFill>
              <a:srgbClr val="D83300"/>
            </a:solidFill>
            <a:round/>
            <a:headEnd/>
            <a:tailEnd/>
          </a:ln>
          <a:extLst>
            <a:ext uri="{909E8E84-426E-40DD-AFC4-6F175D3DCCD1}">
              <a14:hiddenFill xmlns="" xmlns:a14="http://schemas.microsoft.com/office/drawing/2010/main">
                <a:noFill/>
              </a14:hiddenFill>
            </a:ext>
          </a:extLst>
        </p:spPr>
        <p:txBody>
          <a:bodyPr>
            <a:spAutoFit/>
          </a:bodyPr>
          <a:lstStyle/>
          <a:p>
            <a:endParaRPr lang="tr-TR"/>
          </a:p>
        </p:txBody>
      </p:sp>
      <p:sp>
        <p:nvSpPr>
          <p:cNvPr id="13323" name="Line 15"/>
          <p:cNvSpPr>
            <a:spLocks noChangeShapeType="1"/>
          </p:cNvSpPr>
          <p:nvPr/>
        </p:nvSpPr>
        <p:spPr bwMode="auto">
          <a:xfrm>
            <a:off x="7239000" y="3203575"/>
            <a:ext cx="0" cy="990600"/>
          </a:xfrm>
          <a:prstGeom prst="line">
            <a:avLst/>
          </a:prstGeom>
          <a:noFill/>
          <a:ln w="25400">
            <a:solidFill>
              <a:srgbClr val="D83300"/>
            </a:solidFill>
            <a:round/>
            <a:headEnd/>
            <a:tailEnd/>
          </a:ln>
          <a:extLst>
            <a:ext uri="{909E8E84-426E-40DD-AFC4-6F175D3DCCD1}">
              <a14:hiddenFill xmlns="" xmlns:a14="http://schemas.microsoft.com/office/drawing/2010/main">
                <a:noFill/>
              </a14:hiddenFill>
            </a:ext>
          </a:extLst>
        </p:spPr>
        <p:txBody>
          <a:bodyPr>
            <a:spAutoFit/>
          </a:bodyPr>
          <a:lstStyle/>
          <a:p>
            <a:endParaRPr lang="tr-TR"/>
          </a:p>
        </p:txBody>
      </p:sp>
      <p:sp>
        <p:nvSpPr>
          <p:cNvPr id="13324" name="Line 16"/>
          <p:cNvSpPr>
            <a:spLocks noChangeShapeType="1"/>
          </p:cNvSpPr>
          <p:nvPr/>
        </p:nvSpPr>
        <p:spPr bwMode="auto">
          <a:xfrm>
            <a:off x="6415088" y="3203575"/>
            <a:ext cx="0" cy="990600"/>
          </a:xfrm>
          <a:prstGeom prst="line">
            <a:avLst/>
          </a:prstGeom>
          <a:noFill/>
          <a:ln w="25400">
            <a:solidFill>
              <a:srgbClr val="D83300"/>
            </a:solidFill>
            <a:round/>
            <a:headEnd/>
            <a:tailEnd/>
          </a:ln>
          <a:extLst>
            <a:ext uri="{909E8E84-426E-40DD-AFC4-6F175D3DCCD1}">
              <a14:hiddenFill xmlns="" xmlns:a14="http://schemas.microsoft.com/office/drawing/2010/main">
                <a:noFill/>
              </a14:hiddenFill>
            </a:ext>
          </a:extLst>
        </p:spPr>
        <p:txBody>
          <a:bodyPr>
            <a:spAutoFit/>
          </a:bodyPr>
          <a:lstStyle/>
          <a:p>
            <a:endParaRPr lang="tr-TR"/>
          </a:p>
        </p:txBody>
      </p:sp>
      <p:sp>
        <p:nvSpPr>
          <p:cNvPr id="13325" name="Freeform 17"/>
          <p:cNvSpPr>
            <a:spLocks/>
          </p:cNvSpPr>
          <p:nvPr/>
        </p:nvSpPr>
        <p:spPr bwMode="auto">
          <a:xfrm>
            <a:off x="1219200" y="1981200"/>
            <a:ext cx="6477000" cy="3048000"/>
          </a:xfrm>
          <a:custGeom>
            <a:avLst/>
            <a:gdLst>
              <a:gd name="T0" fmla="*/ 0 w 4456"/>
              <a:gd name="T1" fmla="*/ 0 h 2128"/>
              <a:gd name="T2" fmla="*/ 2147483647 w 4456"/>
              <a:gd name="T3" fmla="*/ 2147483647 h 2128"/>
              <a:gd name="T4" fmla="*/ 2147483647 w 4456"/>
              <a:gd name="T5" fmla="*/ 2147483647 h 2128"/>
              <a:gd name="T6" fmla="*/ 2147483647 w 4456"/>
              <a:gd name="T7" fmla="*/ 2147483647 h 2128"/>
              <a:gd name="T8" fmla="*/ 2147483647 w 4456"/>
              <a:gd name="T9" fmla="*/ 2147483647 h 2128"/>
              <a:gd name="T10" fmla="*/ 0 60000 65536"/>
              <a:gd name="T11" fmla="*/ 0 60000 65536"/>
              <a:gd name="T12" fmla="*/ 0 60000 65536"/>
              <a:gd name="T13" fmla="*/ 0 60000 65536"/>
              <a:gd name="T14" fmla="*/ 0 60000 65536"/>
              <a:gd name="T15" fmla="*/ 0 w 4456"/>
              <a:gd name="T16" fmla="*/ 0 h 2128"/>
              <a:gd name="T17" fmla="*/ 4456 w 4456"/>
              <a:gd name="T18" fmla="*/ 2128 h 2128"/>
            </a:gdLst>
            <a:ahLst/>
            <a:cxnLst>
              <a:cxn ang="T10">
                <a:pos x="T0" y="T1"/>
              </a:cxn>
              <a:cxn ang="T11">
                <a:pos x="T2" y="T3"/>
              </a:cxn>
              <a:cxn ang="T12">
                <a:pos x="T4" y="T5"/>
              </a:cxn>
              <a:cxn ang="T13">
                <a:pos x="T6" y="T7"/>
              </a:cxn>
              <a:cxn ang="T14">
                <a:pos x="T8" y="T9"/>
              </a:cxn>
            </a:cxnLst>
            <a:rect l="T15" t="T16" r="T17" b="T18"/>
            <a:pathLst>
              <a:path w="4456" h="2128">
                <a:moveTo>
                  <a:pt x="0" y="0"/>
                </a:moveTo>
                <a:cubicBezTo>
                  <a:pt x="352" y="268"/>
                  <a:pt x="704" y="536"/>
                  <a:pt x="1248" y="768"/>
                </a:cubicBezTo>
                <a:cubicBezTo>
                  <a:pt x="1792" y="1000"/>
                  <a:pt x="2760" y="1184"/>
                  <a:pt x="3264" y="1392"/>
                </a:cubicBezTo>
                <a:cubicBezTo>
                  <a:pt x="3768" y="1600"/>
                  <a:pt x="4088" y="1904"/>
                  <a:pt x="4272" y="2016"/>
                </a:cubicBezTo>
                <a:cubicBezTo>
                  <a:pt x="4456" y="2128"/>
                  <a:pt x="4412" y="2096"/>
                  <a:pt x="4368" y="2064"/>
                </a:cubicBezTo>
              </a:path>
            </a:pathLst>
          </a:custGeom>
          <a:noFill/>
          <a:ln w="635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tr-TR">
              <a:latin typeface="Corbel" pitchFamily="34" charset="0"/>
            </a:endParaRPr>
          </a:p>
        </p:txBody>
      </p:sp>
      <p:sp>
        <p:nvSpPr>
          <p:cNvPr id="13326" name="Freeform 18"/>
          <p:cNvSpPr>
            <a:spLocks/>
          </p:cNvSpPr>
          <p:nvPr/>
        </p:nvSpPr>
        <p:spPr bwMode="auto">
          <a:xfrm>
            <a:off x="1143000" y="2057400"/>
            <a:ext cx="7391400" cy="2743200"/>
          </a:xfrm>
          <a:custGeom>
            <a:avLst/>
            <a:gdLst>
              <a:gd name="T0" fmla="*/ 0 w 4536"/>
              <a:gd name="T1" fmla="*/ 2147483647 h 1896"/>
              <a:gd name="T2" fmla="*/ 2147483647 w 4536"/>
              <a:gd name="T3" fmla="*/ 2147483647 h 1896"/>
              <a:gd name="T4" fmla="*/ 2147483647 w 4536"/>
              <a:gd name="T5" fmla="*/ 2147483647 h 1896"/>
              <a:gd name="T6" fmla="*/ 2147483647 w 4536"/>
              <a:gd name="T7" fmla="*/ 2147483647 h 1896"/>
              <a:gd name="T8" fmla="*/ 2147483647 w 4536"/>
              <a:gd name="T9" fmla="*/ 2147483647 h 1896"/>
              <a:gd name="T10" fmla="*/ 2147483647 w 4536"/>
              <a:gd name="T11" fmla="*/ 2147483647 h 1896"/>
              <a:gd name="T12" fmla="*/ 0 60000 65536"/>
              <a:gd name="T13" fmla="*/ 0 60000 65536"/>
              <a:gd name="T14" fmla="*/ 0 60000 65536"/>
              <a:gd name="T15" fmla="*/ 0 60000 65536"/>
              <a:gd name="T16" fmla="*/ 0 60000 65536"/>
              <a:gd name="T17" fmla="*/ 0 60000 65536"/>
              <a:gd name="T18" fmla="*/ 0 w 4536"/>
              <a:gd name="T19" fmla="*/ 0 h 1896"/>
              <a:gd name="T20" fmla="*/ 4536 w 4536"/>
              <a:gd name="T21" fmla="*/ 1896 h 1896"/>
            </a:gdLst>
            <a:ahLst/>
            <a:cxnLst>
              <a:cxn ang="T12">
                <a:pos x="T0" y="T1"/>
              </a:cxn>
              <a:cxn ang="T13">
                <a:pos x="T2" y="T3"/>
              </a:cxn>
              <a:cxn ang="T14">
                <a:pos x="T4" y="T5"/>
              </a:cxn>
              <a:cxn ang="T15">
                <a:pos x="T6" y="T7"/>
              </a:cxn>
              <a:cxn ang="T16">
                <a:pos x="T8" y="T9"/>
              </a:cxn>
              <a:cxn ang="T17">
                <a:pos x="T10" y="T11"/>
              </a:cxn>
            </a:cxnLst>
            <a:rect l="T18" t="T19" r="T20" b="T21"/>
            <a:pathLst>
              <a:path w="4536" h="1896">
                <a:moveTo>
                  <a:pt x="0" y="1896"/>
                </a:moveTo>
                <a:cubicBezTo>
                  <a:pt x="180" y="1724"/>
                  <a:pt x="360" y="1552"/>
                  <a:pt x="720" y="1416"/>
                </a:cubicBezTo>
                <a:cubicBezTo>
                  <a:pt x="1080" y="1280"/>
                  <a:pt x="1656" y="1184"/>
                  <a:pt x="2160" y="1080"/>
                </a:cubicBezTo>
                <a:cubicBezTo>
                  <a:pt x="2664" y="976"/>
                  <a:pt x="3368" y="952"/>
                  <a:pt x="3744" y="792"/>
                </a:cubicBezTo>
                <a:cubicBezTo>
                  <a:pt x="4120" y="632"/>
                  <a:pt x="4296" y="240"/>
                  <a:pt x="4416" y="120"/>
                </a:cubicBezTo>
                <a:cubicBezTo>
                  <a:pt x="4536" y="0"/>
                  <a:pt x="4500" y="36"/>
                  <a:pt x="4464" y="72"/>
                </a:cubicBezTo>
              </a:path>
            </a:pathLst>
          </a:custGeom>
          <a:noFill/>
          <a:ln w="635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tr-TR">
              <a:latin typeface="Corbel" pitchFamily="34" charset="0"/>
            </a:endParaRPr>
          </a:p>
        </p:txBody>
      </p:sp>
      <p:sp>
        <p:nvSpPr>
          <p:cNvPr id="13327" name="Text Box 19"/>
          <p:cNvSpPr txBox="1">
            <a:spLocks noChangeArrowheads="1"/>
          </p:cNvSpPr>
          <p:nvPr/>
        </p:nvSpPr>
        <p:spPr bwMode="auto">
          <a:xfrm>
            <a:off x="2057400" y="2971800"/>
            <a:ext cx="6096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tr-TR">
              <a:latin typeface="Corbel" pitchFamily="34" charset="0"/>
            </a:endParaRPr>
          </a:p>
        </p:txBody>
      </p:sp>
    </p:spTree>
    <p:extLst>
      <p:ext uri="{BB962C8B-B14F-4D97-AF65-F5344CB8AC3E}">
        <p14:creationId xmlns="" xmlns:p14="http://schemas.microsoft.com/office/powerpoint/2010/main" val="35229390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2120" y="3789040"/>
            <a:ext cx="3168352" cy="2677656"/>
          </a:xfrm>
          <a:prstGeom prst="rect">
            <a:avLst/>
          </a:prstGeom>
        </p:spPr>
        <p:txBody>
          <a:bodyPr wrap="square">
            <a:spAutoFit/>
          </a:bodyPr>
          <a:lstStyle/>
          <a:p>
            <a:r>
              <a:rPr lang="tr-TR" sz="2400" b="1" dirty="0" smtClean="0"/>
              <a:t>Tiroid </a:t>
            </a:r>
            <a:r>
              <a:rPr lang="tr-TR" sz="2400" b="1" dirty="0"/>
              <a:t>bezinden tiroid hormon yapımının artmasından kaynaklanan tiroid hormon fazlalığını ifade eder</a:t>
            </a:r>
            <a:endParaRPr lang="tr-TR" sz="2400" dirty="0"/>
          </a:p>
          <a:p>
            <a:pPr algn="ctr"/>
            <a:endParaRPr lang="tr-TR" sz="2400" dirty="0"/>
          </a:p>
        </p:txBody>
      </p:sp>
      <p:graphicFrame>
        <p:nvGraphicFramePr>
          <p:cNvPr id="4" name="Diagram 3"/>
          <p:cNvGraphicFramePr/>
          <p:nvPr>
            <p:extLst>
              <p:ext uri="{D42A27DB-BD31-4B8C-83A1-F6EECF244321}">
                <p14:modId xmlns="" xmlns:p14="http://schemas.microsoft.com/office/powerpoint/2010/main" val="3865776845"/>
              </p:ext>
            </p:extLst>
          </p:nvPr>
        </p:nvGraphicFramePr>
        <p:xfrm>
          <a:off x="1259632" y="8367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49067" y="3933056"/>
            <a:ext cx="2982773" cy="1569660"/>
          </a:xfrm>
          <a:prstGeom prst="rect">
            <a:avLst/>
          </a:prstGeom>
        </p:spPr>
        <p:txBody>
          <a:bodyPr wrap="square">
            <a:spAutoFit/>
          </a:bodyPr>
          <a:lstStyle/>
          <a:p>
            <a:pPr algn="r"/>
            <a:r>
              <a:rPr lang="tr-TR" sz="2400" b="1" dirty="0">
                <a:solidFill>
                  <a:prstClr val="white"/>
                </a:solidFill>
              </a:rPr>
              <a:t>Kaynağı ne olursa olsun tiroid hormon fazlalığını ifade eden genel terimdir. </a:t>
            </a:r>
            <a:endParaRPr lang="tr-TR" sz="2400" dirty="0"/>
          </a:p>
        </p:txBody>
      </p:sp>
    </p:spTree>
    <p:extLst>
      <p:ext uri="{BB962C8B-B14F-4D97-AF65-F5344CB8AC3E}">
        <p14:creationId xmlns="" xmlns:p14="http://schemas.microsoft.com/office/powerpoint/2010/main" val="251639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457200" y="594518"/>
            <a:ext cx="8229600" cy="5668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a:buFont typeface="Wingdings" pitchFamily="2" charset="2"/>
              <a:buNone/>
            </a:pPr>
            <a:endParaRPr lang="en-US" dirty="0"/>
          </a:p>
          <a:p>
            <a:pPr>
              <a:buFont typeface="Wingdings" pitchFamily="2" charset="2"/>
              <a:buNone/>
            </a:pPr>
            <a:r>
              <a:rPr lang="tr-TR" dirty="0" smtClean="0"/>
              <a:t>Klinik semptomlar</a:t>
            </a:r>
          </a:p>
          <a:p>
            <a:r>
              <a:rPr lang="tr-TR" dirty="0" smtClean="0"/>
              <a:t>Hastanın yaşı</a:t>
            </a:r>
          </a:p>
          <a:p>
            <a:r>
              <a:rPr lang="tr-TR" dirty="0" smtClean="0"/>
              <a:t>Hormon fazlalığının derecesi</a:t>
            </a:r>
          </a:p>
          <a:p>
            <a:r>
              <a:rPr lang="tr-TR" dirty="0" smtClean="0"/>
              <a:t>Eşlik eden hastalık varlığı</a:t>
            </a:r>
          </a:p>
          <a:p>
            <a:pPr>
              <a:buFont typeface="Wingdings" pitchFamily="2" charset="2"/>
              <a:buNone/>
            </a:pPr>
            <a:endParaRPr lang="en-US" dirty="0"/>
          </a:p>
          <a:p>
            <a:pPr>
              <a:buFont typeface="Wingdings" pitchFamily="2" charset="2"/>
              <a:buNone/>
            </a:pPr>
            <a:endParaRPr lang="en-US" dirty="0"/>
          </a:p>
        </p:txBody>
      </p:sp>
      <p:sp>
        <p:nvSpPr>
          <p:cNvPr id="3" name="Rectangle 2"/>
          <p:cNvSpPr/>
          <p:nvPr/>
        </p:nvSpPr>
        <p:spPr>
          <a:xfrm>
            <a:off x="1547664" y="4437112"/>
            <a:ext cx="5040560" cy="1569660"/>
          </a:xfrm>
          <a:prstGeom prst="rect">
            <a:avLst/>
          </a:prstGeom>
          <a:solidFill>
            <a:schemeClr val="accent4">
              <a:lumMod val="50000"/>
            </a:schemeClr>
          </a:solidFill>
        </p:spPr>
        <p:txBody>
          <a:bodyPr wrap="square">
            <a:spAutoFit/>
          </a:bodyPr>
          <a:lstStyle/>
          <a:p>
            <a:r>
              <a:rPr lang="tr-TR" sz="2400" b="1" dirty="0" smtClean="0"/>
              <a:t>       Semptomların mekanizması</a:t>
            </a:r>
          </a:p>
          <a:p>
            <a:endParaRPr lang="tr-TR" sz="2400" b="1" dirty="0" smtClean="0"/>
          </a:p>
          <a:p>
            <a:pPr marL="609600" indent="-609600">
              <a:buFont typeface="Arial" pitchFamily="34" charset="0"/>
              <a:buChar char="•"/>
            </a:pPr>
            <a:r>
              <a:rPr lang="tr-TR" sz="2400" b="1" dirty="0" smtClean="0"/>
              <a:t>Katabolizma artışı </a:t>
            </a:r>
          </a:p>
          <a:p>
            <a:pPr marL="609600" indent="-609600">
              <a:buFont typeface="Arial" pitchFamily="34" charset="0"/>
              <a:buChar char="•"/>
            </a:pPr>
            <a:r>
              <a:rPr lang="tr-TR" sz="2400" b="1" dirty="0" smtClean="0"/>
              <a:t>Katekolamin duyarlılık artışı</a:t>
            </a:r>
            <a:endParaRPr lang="en-US" sz="2400" b="1" dirty="0"/>
          </a:p>
        </p:txBody>
      </p:sp>
      <p:sp>
        <p:nvSpPr>
          <p:cNvPr id="4" name="TextBox 3"/>
          <p:cNvSpPr txBox="1"/>
          <p:nvPr/>
        </p:nvSpPr>
        <p:spPr>
          <a:xfrm>
            <a:off x="776505" y="271352"/>
            <a:ext cx="3100529" cy="646331"/>
          </a:xfrm>
          <a:prstGeom prst="rect">
            <a:avLst/>
          </a:prstGeom>
          <a:noFill/>
        </p:spPr>
        <p:txBody>
          <a:bodyPr wrap="none" rtlCol="0">
            <a:spAutoFit/>
          </a:bodyPr>
          <a:lstStyle/>
          <a:p>
            <a:r>
              <a:rPr lang="tr-TR" sz="3600" b="1" dirty="0" smtClean="0">
                <a:solidFill>
                  <a:schemeClr val="accent4">
                    <a:lumMod val="20000"/>
                    <a:lumOff val="80000"/>
                  </a:schemeClr>
                </a:solidFill>
              </a:rPr>
              <a:t>Hipertiroidide:</a:t>
            </a:r>
            <a:endParaRPr lang="tr-TR" sz="3600" b="1" dirty="0">
              <a:solidFill>
                <a:schemeClr val="accent4">
                  <a:lumMod val="20000"/>
                  <a:lumOff val="80000"/>
                </a:schemeClr>
              </a:solidFill>
            </a:endParaRPr>
          </a:p>
        </p:txBody>
      </p:sp>
    </p:spTree>
    <p:extLst>
      <p:ext uri="{BB962C8B-B14F-4D97-AF65-F5344CB8AC3E}">
        <p14:creationId xmlns="" xmlns:p14="http://schemas.microsoft.com/office/powerpoint/2010/main" val="67414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561109" cy="6370975"/>
          </a:xfrm>
          <a:prstGeom prst="rect">
            <a:avLst/>
          </a:prstGeom>
          <a:noFill/>
        </p:spPr>
        <p:txBody>
          <a:bodyPr wrap="none" rtlCol="0">
            <a:spAutoFit/>
          </a:bodyPr>
          <a:lstStyle/>
          <a:p>
            <a:r>
              <a:rPr lang="tr-TR" sz="4400" b="1" dirty="0" smtClean="0">
                <a:solidFill>
                  <a:schemeClr val="accent4">
                    <a:lumMod val="20000"/>
                    <a:lumOff val="80000"/>
                  </a:schemeClr>
                </a:solidFill>
              </a:rPr>
              <a:t>Semptomlar:</a:t>
            </a:r>
          </a:p>
          <a:p>
            <a:endParaRPr lang="tr-TR" sz="2800" b="1" dirty="0"/>
          </a:p>
          <a:p>
            <a:r>
              <a:rPr lang="tr-TR" sz="2800" b="1" dirty="0" smtClean="0">
                <a:solidFill>
                  <a:schemeClr val="accent4">
                    <a:lumMod val="20000"/>
                    <a:lumOff val="80000"/>
                  </a:schemeClr>
                </a:solidFill>
              </a:rPr>
              <a:t>Cilt</a:t>
            </a:r>
            <a:r>
              <a:rPr lang="tr-TR" sz="2800" b="1" dirty="0" smtClean="0"/>
              <a:t> : nemli eritemli</a:t>
            </a:r>
          </a:p>
          <a:p>
            <a:r>
              <a:rPr lang="tr-TR" sz="2800" b="1" dirty="0" smtClean="0">
                <a:solidFill>
                  <a:schemeClr val="accent4">
                    <a:lumMod val="20000"/>
                    <a:lumOff val="80000"/>
                  </a:schemeClr>
                </a:solidFill>
              </a:rPr>
              <a:t>Gözler</a:t>
            </a:r>
            <a:r>
              <a:rPr lang="tr-TR" sz="2800" b="1" dirty="0" smtClean="0"/>
              <a:t> : canlı bakış, lid lag, oftalmopati</a:t>
            </a:r>
          </a:p>
          <a:p>
            <a:r>
              <a:rPr lang="tr-TR" sz="2800" b="1" dirty="0" smtClean="0">
                <a:solidFill>
                  <a:schemeClr val="accent4">
                    <a:lumMod val="20000"/>
                    <a:lumOff val="80000"/>
                  </a:schemeClr>
                </a:solidFill>
              </a:rPr>
              <a:t>Kardiyak</a:t>
            </a:r>
            <a:r>
              <a:rPr lang="tr-TR" sz="2800" b="1" dirty="0" smtClean="0"/>
              <a:t>: taşikardi, atrial fibrilasyon (%10-20 ),  </a:t>
            </a:r>
          </a:p>
          <a:p>
            <a:r>
              <a:rPr lang="tr-TR" sz="2800" b="1" dirty="0"/>
              <a:t> </a:t>
            </a:r>
            <a:r>
              <a:rPr lang="tr-TR" sz="2800" b="1" dirty="0" smtClean="0"/>
              <a:t>                     sol ventrikül hipertrofisi</a:t>
            </a:r>
          </a:p>
          <a:p>
            <a:r>
              <a:rPr lang="tr-TR" sz="2800" b="1" dirty="0" smtClean="0"/>
              <a:t>GIS:  dışkılama sayısında artış, malabsorpsiyon</a:t>
            </a:r>
          </a:p>
          <a:p>
            <a:r>
              <a:rPr lang="tr-TR" sz="2800" b="1" dirty="0" smtClean="0"/>
              <a:t>Kilo kaybı</a:t>
            </a:r>
          </a:p>
          <a:p>
            <a:r>
              <a:rPr lang="tr-TR" sz="2800" b="1" dirty="0" smtClean="0"/>
              <a:t>Normokrom normositer anemi</a:t>
            </a:r>
          </a:p>
          <a:p>
            <a:r>
              <a:rPr lang="tr-TR" sz="2800" b="1" dirty="0" smtClean="0"/>
              <a:t>Oligomenore-amenore</a:t>
            </a:r>
          </a:p>
          <a:p>
            <a:r>
              <a:rPr lang="tr-TR" sz="2800" b="1" dirty="0" smtClean="0"/>
              <a:t>Osteoporoz</a:t>
            </a:r>
          </a:p>
          <a:p>
            <a:r>
              <a:rPr lang="tr-TR" sz="2800" b="1" dirty="0" smtClean="0"/>
              <a:t>Kas güçsüzlüğü</a:t>
            </a:r>
          </a:p>
          <a:p>
            <a:r>
              <a:rPr lang="tr-TR" sz="2800" b="1" dirty="0" smtClean="0"/>
              <a:t>Hiperaktivite- emosyonal labilite</a:t>
            </a:r>
          </a:p>
          <a:p>
            <a:endParaRPr lang="tr-TR" sz="2800" b="1" dirty="0"/>
          </a:p>
        </p:txBody>
      </p:sp>
    </p:spTree>
    <p:extLst>
      <p:ext uri="{BB962C8B-B14F-4D97-AF65-F5344CB8AC3E}">
        <p14:creationId xmlns="" xmlns:p14="http://schemas.microsoft.com/office/powerpoint/2010/main" val="153611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71767" y="16288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a:lnSpc>
                <a:spcPct val="80000"/>
              </a:lnSpc>
            </a:pPr>
            <a:r>
              <a:rPr lang="tr-TR" sz="2800" dirty="0" smtClean="0"/>
              <a:t>Dispne</a:t>
            </a:r>
          </a:p>
          <a:p>
            <a:pPr>
              <a:lnSpc>
                <a:spcPct val="80000"/>
              </a:lnSpc>
            </a:pPr>
            <a:r>
              <a:rPr lang="tr-TR" sz="2800" dirty="0" smtClean="0"/>
              <a:t>Oksijen ihtiyacında artış , CO2 üreitminde artış</a:t>
            </a:r>
          </a:p>
          <a:p>
            <a:pPr>
              <a:lnSpc>
                <a:spcPct val="80000"/>
              </a:lnSpc>
            </a:pPr>
            <a:r>
              <a:rPr lang="tr-TR" sz="2800" dirty="0" smtClean="0"/>
              <a:t>Hipoksemi hiperkapni</a:t>
            </a:r>
          </a:p>
          <a:p>
            <a:pPr>
              <a:lnSpc>
                <a:spcPct val="80000"/>
              </a:lnSpc>
            </a:pPr>
            <a:r>
              <a:rPr lang="tr-TR" sz="2800" dirty="0" smtClean="0"/>
              <a:t>Solunum kas güçsüzlüğü</a:t>
            </a:r>
          </a:p>
          <a:p>
            <a:pPr>
              <a:lnSpc>
                <a:spcPct val="80000"/>
              </a:lnSpc>
            </a:pPr>
            <a:r>
              <a:rPr lang="tr-TR" sz="2800" dirty="0" smtClean="0"/>
              <a:t>Egzersiz kapasitesinde azalma</a:t>
            </a:r>
          </a:p>
          <a:p>
            <a:pPr>
              <a:lnSpc>
                <a:spcPct val="80000"/>
              </a:lnSpc>
            </a:pPr>
            <a:r>
              <a:rPr lang="tr-TR" sz="2800" dirty="0" smtClean="0"/>
              <a:t>Trakeal obstrüksiyon</a:t>
            </a:r>
          </a:p>
          <a:p>
            <a:pPr>
              <a:lnSpc>
                <a:spcPct val="80000"/>
              </a:lnSpc>
            </a:pPr>
            <a:r>
              <a:rPr lang="tr-TR" sz="2800" dirty="0" smtClean="0"/>
              <a:t>Astım tetiklenebilir</a:t>
            </a:r>
          </a:p>
          <a:p>
            <a:pPr>
              <a:lnSpc>
                <a:spcPct val="80000"/>
              </a:lnSpc>
            </a:pPr>
            <a:r>
              <a:rPr lang="tr-TR" sz="2800" dirty="0" smtClean="0"/>
              <a:t>Pulmoner arterial basınç artışı</a:t>
            </a:r>
            <a:endParaRPr lang="en-US" sz="2800" dirty="0"/>
          </a:p>
        </p:txBody>
      </p:sp>
      <p:sp>
        <p:nvSpPr>
          <p:cNvPr id="3" name="TextBox 2"/>
          <p:cNvSpPr txBox="1"/>
          <p:nvPr/>
        </p:nvSpPr>
        <p:spPr>
          <a:xfrm>
            <a:off x="685800" y="395953"/>
            <a:ext cx="3079689" cy="584775"/>
          </a:xfrm>
          <a:prstGeom prst="rect">
            <a:avLst/>
          </a:prstGeom>
          <a:noFill/>
        </p:spPr>
        <p:txBody>
          <a:bodyPr wrap="none" rtlCol="0">
            <a:spAutoFit/>
          </a:bodyPr>
          <a:lstStyle/>
          <a:p>
            <a:r>
              <a:rPr lang="tr-TR" sz="3200" dirty="0" smtClean="0">
                <a:solidFill>
                  <a:schemeClr val="accent4">
                    <a:lumMod val="20000"/>
                    <a:lumOff val="80000"/>
                  </a:schemeClr>
                </a:solidFill>
              </a:rPr>
              <a:t>Solunum sistemi </a:t>
            </a:r>
            <a:endParaRPr lang="tr-TR" sz="3200" dirty="0">
              <a:solidFill>
                <a:schemeClr val="accent4">
                  <a:lumMod val="20000"/>
                  <a:lumOff val="80000"/>
                </a:schemeClr>
              </a:solidFill>
            </a:endParaRPr>
          </a:p>
        </p:txBody>
      </p:sp>
    </p:spTree>
    <p:extLst>
      <p:ext uri="{BB962C8B-B14F-4D97-AF65-F5344CB8AC3E}">
        <p14:creationId xmlns="" xmlns:p14="http://schemas.microsoft.com/office/powerpoint/2010/main" val="380852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83568" y="1700808"/>
            <a:ext cx="7964488"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609600" indent="-609600">
              <a:lnSpc>
                <a:spcPct val="80000"/>
              </a:lnSpc>
              <a:buFontTx/>
              <a:buNone/>
            </a:pPr>
            <a:endParaRPr lang="en-US" sz="2800" b="1" dirty="0"/>
          </a:p>
          <a:p>
            <a:pPr marL="609600" indent="-609600">
              <a:lnSpc>
                <a:spcPct val="80000"/>
              </a:lnSpc>
              <a:buFontTx/>
              <a:buNone/>
            </a:pPr>
            <a:r>
              <a:rPr lang="en-US" sz="2400" b="1" dirty="0"/>
              <a:t>1 Grave’s </a:t>
            </a:r>
            <a:r>
              <a:rPr lang="tr-TR" sz="2400" b="1" dirty="0" smtClean="0"/>
              <a:t>hastalığı</a:t>
            </a:r>
            <a:endParaRPr lang="en-US" sz="2400" b="1" dirty="0"/>
          </a:p>
          <a:p>
            <a:pPr marL="0" indent="0">
              <a:lnSpc>
                <a:spcPct val="80000"/>
              </a:lnSpc>
              <a:buNone/>
            </a:pPr>
            <a:r>
              <a:rPr lang="tr-TR" sz="2400" dirty="0" smtClean="0"/>
              <a:t>    (TSH reseptörlerine karşı gelişen otoimmünite )</a:t>
            </a:r>
          </a:p>
          <a:p>
            <a:pPr marL="609600" indent="-609600">
              <a:lnSpc>
                <a:spcPct val="80000"/>
              </a:lnSpc>
              <a:buFontTx/>
              <a:buNone/>
            </a:pPr>
            <a:r>
              <a:rPr lang="en-US" sz="2400" b="1" dirty="0" smtClean="0"/>
              <a:t>2 To</a:t>
            </a:r>
            <a:r>
              <a:rPr lang="tr-TR" sz="2400" b="1" dirty="0" smtClean="0"/>
              <a:t>ksik mültinodüler guatr </a:t>
            </a:r>
          </a:p>
          <a:p>
            <a:pPr marL="0" indent="0">
              <a:lnSpc>
                <a:spcPct val="80000"/>
              </a:lnSpc>
              <a:buNone/>
            </a:pPr>
            <a:r>
              <a:rPr lang="tr-TR" sz="2400" dirty="0" smtClean="0"/>
              <a:t>    (İyot eksikliği bölgelerinde sık , uzun süreli guatrlarda )</a:t>
            </a:r>
          </a:p>
          <a:p>
            <a:pPr marL="0" indent="0">
              <a:lnSpc>
                <a:spcPct val="80000"/>
              </a:lnSpc>
              <a:buNone/>
            </a:pPr>
            <a:r>
              <a:rPr lang="tr-TR" sz="2400" dirty="0" smtClean="0"/>
              <a:t>3-Toksik adenom </a:t>
            </a:r>
          </a:p>
          <a:p>
            <a:pPr marL="0" indent="0">
              <a:lnSpc>
                <a:spcPct val="80000"/>
              </a:lnSpc>
              <a:buNone/>
            </a:pPr>
            <a:r>
              <a:rPr lang="tr-TR" sz="2400" dirty="0" smtClean="0"/>
              <a:t>4- Tiroidit (subakut, postpartum)</a:t>
            </a:r>
          </a:p>
          <a:p>
            <a:pPr marL="0" indent="0">
              <a:lnSpc>
                <a:spcPct val="80000"/>
              </a:lnSpc>
              <a:buNone/>
            </a:pPr>
            <a:r>
              <a:rPr lang="tr-TR" sz="2400" dirty="0" smtClean="0"/>
              <a:t>5- ilaçlara bağlı(amiodoron, aşırı iyot)</a:t>
            </a:r>
          </a:p>
          <a:p>
            <a:pPr marL="0" indent="0">
              <a:lnSpc>
                <a:spcPct val="80000"/>
              </a:lnSpc>
              <a:buNone/>
            </a:pPr>
            <a:r>
              <a:rPr lang="tr-TR" sz="2400" dirty="0" smtClean="0"/>
              <a:t>6- Tümör (struma ovari, metastatik tiroid ca)</a:t>
            </a:r>
          </a:p>
          <a:p>
            <a:pPr marL="0" indent="0">
              <a:lnSpc>
                <a:spcPct val="80000"/>
              </a:lnSpc>
              <a:buNone/>
            </a:pPr>
            <a:endParaRPr lang="tr-TR" sz="2400" dirty="0" smtClean="0"/>
          </a:p>
        </p:txBody>
      </p:sp>
      <p:sp>
        <p:nvSpPr>
          <p:cNvPr id="3" name="TextBox 2"/>
          <p:cNvSpPr txBox="1"/>
          <p:nvPr/>
        </p:nvSpPr>
        <p:spPr>
          <a:xfrm>
            <a:off x="971600" y="692694"/>
            <a:ext cx="4543231" cy="646331"/>
          </a:xfrm>
          <a:prstGeom prst="rect">
            <a:avLst/>
          </a:prstGeom>
          <a:noFill/>
        </p:spPr>
        <p:txBody>
          <a:bodyPr wrap="none" rtlCol="0">
            <a:spAutoFit/>
          </a:bodyPr>
          <a:lstStyle/>
          <a:p>
            <a:r>
              <a:rPr lang="tr-TR" sz="3600" b="1" dirty="0" smtClean="0">
                <a:solidFill>
                  <a:schemeClr val="accent6">
                    <a:lumMod val="20000"/>
                    <a:lumOff val="80000"/>
                  </a:schemeClr>
                </a:solidFill>
              </a:rPr>
              <a:t>Hipertiroidi :  Etiyoloji</a:t>
            </a:r>
            <a:endParaRPr lang="tr-TR" sz="3600" b="1" dirty="0">
              <a:solidFill>
                <a:schemeClr val="accent6">
                  <a:lumMod val="20000"/>
                  <a:lumOff val="80000"/>
                </a:schemeClr>
              </a:solidFill>
            </a:endParaRPr>
          </a:p>
        </p:txBody>
      </p:sp>
    </p:spTree>
    <p:extLst>
      <p:ext uri="{BB962C8B-B14F-4D97-AF65-F5344CB8AC3E}">
        <p14:creationId xmlns="" xmlns:p14="http://schemas.microsoft.com/office/powerpoint/2010/main" val="382775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779" y="404664"/>
            <a:ext cx="4569071" cy="1446550"/>
          </a:xfrm>
          <a:prstGeom prst="rect">
            <a:avLst/>
          </a:prstGeom>
          <a:noFill/>
        </p:spPr>
        <p:txBody>
          <a:bodyPr wrap="none" rtlCol="0">
            <a:spAutoFit/>
          </a:bodyPr>
          <a:lstStyle/>
          <a:p>
            <a:r>
              <a:rPr lang="tr-TR" sz="4400" b="1" dirty="0" smtClean="0">
                <a:solidFill>
                  <a:schemeClr val="accent6">
                    <a:lumMod val="20000"/>
                    <a:lumOff val="80000"/>
                  </a:schemeClr>
                </a:solidFill>
              </a:rPr>
              <a:t>Hipertiroidi  Tanısı</a:t>
            </a:r>
          </a:p>
          <a:p>
            <a:endParaRPr lang="tr-TR" sz="4400" b="1" dirty="0">
              <a:solidFill>
                <a:schemeClr val="accent6">
                  <a:lumMod val="20000"/>
                  <a:lumOff val="80000"/>
                </a:schemeClr>
              </a:solidFill>
            </a:endParaRPr>
          </a:p>
        </p:txBody>
      </p:sp>
      <p:graphicFrame>
        <p:nvGraphicFramePr>
          <p:cNvPr id="3" name="Diagram 2"/>
          <p:cNvGraphicFramePr/>
          <p:nvPr>
            <p:extLst>
              <p:ext uri="{D42A27DB-BD31-4B8C-83A1-F6EECF244321}">
                <p14:modId xmlns="" xmlns:p14="http://schemas.microsoft.com/office/powerpoint/2010/main" val="2581190745"/>
              </p:ext>
            </p:extLst>
          </p:nvPr>
        </p:nvGraphicFramePr>
        <p:xfrm>
          <a:off x="611560" y="2474893"/>
          <a:ext cx="5197121" cy="2735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292080" y="2474893"/>
            <a:ext cx="2752677" cy="954107"/>
          </a:xfrm>
          <a:prstGeom prst="rect">
            <a:avLst/>
          </a:prstGeom>
        </p:spPr>
        <p:txBody>
          <a:bodyPr wrap="none">
            <a:spAutoFit/>
          </a:bodyPr>
          <a:lstStyle/>
          <a:p>
            <a:r>
              <a:rPr lang="tr-TR" sz="2800" b="1" dirty="0"/>
              <a:t>TSH &lt; 0.5 mIU/L </a:t>
            </a:r>
            <a:endParaRPr lang="tr-TR" sz="2800" b="1" dirty="0" smtClean="0"/>
          </a:p>
          <a:p>
            <a:r>
              <a:rPr lang="tr-TR" sz="2800" b="1" dirty="0" smtClean="0"/>
              <a:t> </a:t>
            </a:r>
            <a:r>
              <a:rPr lang="tr-TR" sz="2800" b="1" dirty="0"/>
              <a:t>sT4 </a:t>
            </a:r>
            <a:r>
              <a:rPr lang="tr-TR" sz="2800" b="1" dirty="0" smtClean="0"/>
              <a:t>,sT3 yüksek</a:t>
            </a:r>
            <a:endParaRPr lang="tr-TR" sz="2800" b="1" dirty="0"/>
          </a:p>
        </p:txBody>
      </p:sp>
      <p:sp>
        <p:nvSpPr>
          <p:cNvPr id="6" name="Rectangle 5"/>
          <p:cNvSpPr/>
          <p:nvPr/>
        </p:nvSpPr>
        <p:spPr>
          <a:xfrm>
            <a:off x="5292080" y="4275093"/>
            <a:ext cx="2752677" cy="954107"/>
          </a:xfrm>
          <a:prstGeom prst="rect">
            <a:avLst/>
          </a:prstGeom>
        </p:spPr>
        <p:txBody>
          <a:bodyPr wrap="none">
            <a:spAutoFit/>
          </a:bodyPr>
          <a:lstStyle/>
          <a:p>
            <a:r>
              <a:rPr lang="tr-TR" sz="2800" b="1" dirty="0"/>
              <a:t>TSH &lt; 0.5 mIU/L </a:t>
            </a:r>
            <a:endParaRPr lang="tr-TR" sz="2800" b="1" dirty="0" smtClean="0"/>
          </a:p>
          <a:p>
            <a:r>
              <a:rPr lang="tr-TR" sz="2800" b="1" dirty="0" smtClean="0"/>
              <a:t> sT4,sT3 normal</a:t>
            </a:r>
            <a:endParaRPr lang="tr-TR" sz="2800" b="1" dirty="0"/>
          </a:p>
        </p:txBody>
      </p:sp>
    </p:spTree>
    <p:extLst>
      <p:ext uri="{BB962C8B-B14F-4D97-AF65-F5344CB8AC3E}">
        <p14:creationId xmlns="" xmlns:p14="http://schemas.microsoft.com/office/powerpoint/2010/main" val="243472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6364-121865-2480tn"/>
          <p:cNvPicPr>
            <a:picLocks noChangeAspect="1" noChangeArrowheads="1"/>
          </p:cNvPicPr>
          <p:nvPr/>
        </p:nvPicPr>
        <p:blipFill>
          <a:blip r:embed="rId2">
            <a:extLst>
              <a:ext uri="{28A0092B-C50C-407E-A947-70E740481C1C}">
                <a14:useLocalDpi xmlns="" xmlns:a14="http://schemas.microsoft.com/office/drawing/2010/main" val="0"/>
              </a:ext>
            </a:extLst>
          </a:blip>
          <a:srcRect l="46001" b="53377"/>
          <a:stretch>
            <a:fillRect/>
          </a:stretch>
        </p:blipFill>
        <p:spPr bwMode="auto">
          <a:xfrm>
            <a:off x="3521586" y="1354000"/>
            <a:ext cx="2273441" cy="2075000"/>
          </a:xfrm>
          <a:prstGeom prst="rect">
            <a:avLst/>
          </a:prstGeom>
          <a:noFill/>
          <a:ln w="38100" cap="flat" algn="ctr">
            <a:solidFill>
              <a:srgbClr val="CCFFCC"/>
            </a:solidFill>
            <a:miter lim="800000"/>
            <a:headEnd/>
            <a:tailEnd/>
          </a:ln>
          <a:effectLst/>
          <a:extLst>
            <a:ext uri="{909E8E84-426E-40DD-AFC4-6F175D3DCCD1}">
              <a14:hiddenFill xmlns="" xmlns:a14="http://schemas.microsoft.com/office/drawing/2010/main">
                <a:solidFill>
                  <a:srgbClr val="FFFFFF"/>
                </a:solidFill>
              </a14:hiddenFill>
            </a:ext>
          </a:extLst>
        </p:spPr>
      </p:pic>
      <p:pic>
        <p:nvPicPr>
          <p:cNvPr id="3" name="Picture 2" descr="116364-121865-2480tn"/>
          <p:cNvPicPr>
            <a:picLocks noChangeAspect="1" noChangeArrowheads="1"/>
          </p:cNvPicPr>
          <p:nvPr/>
        </p:nvPicPr>
        <p:blipFill>
          <a:blip r:embed="rId2">
            <a:extLst>
              <a:ext uri="{28A0092B-C50C-407E-A947-70E740481C1C}">
                <a14:useLocalDpi xmlns="" xmlns:a14="http://schemas.microsoft.com/office/drawing/2010/main" val="0"/>
              </a:ext>
            </a:extLst>
          </a:blip>
          <a:srcRect l="400" t="526" r="58000" b="56784"/>
          <a:stretch>
            <a:fillRect/>
          </a:stretch>
        </p:blipFill>
        <p:spPr bwMode="auto">
          <a:xfrm>
            <a:off x="755576" y="1340767"/>
            <a:ext cx="2232248" cy="2088233"/>
          </a:xfrm>
          <a:prstGeom prst="rect">
            <a:avLst/>
          </a:prstGeom>
          <a:noFill/>
          <a:ln w="38100" cap="flat" algn="ctr">
            <a:solidFill>
              <a:srgbClr val="CCFFCC"/>
            </a:solidFill>
            <a:miter lim="800000"/>
            <a:headEnd/>
            <a:tailEnd/>
          </a:ln>
          <a:effectLst/>
          <a:extLst>
            <a:ext uri="{909E8E84-426E-40DD-AFC4-6F175D3DCCD1}">
              <a14:hiddenFill xmlns="" xmlns:a14="http://schemas.microsoft.com/office/drawing/2010/main">
                <a:solidFill>
                  <a:srgbClr val="FFFFFF"/>
                </a:solidFill>
              </a14:hiddenFill>
            </a:ext>
          </a:extLst>
        </p:spPr>
      </p:pic>
      <p:pic>
        <p:nvPicPr>
          <p:cNvPr id="4" name="Picture 3" descr="116364-121865-2480tn"/>
          <p:cNvPicPr>
            <a:picLocks noChangeAspect="1" noChangeArrowheads="1"/>
          </p:cNvPicPr>
          <p:nvPr/>
        </p:nvPicPr>
        <p:blipFill>
          <a:blip r:embed="rId2">
            <a:extLst>
              <a:ext uri="{28A0092B-C50C-407E-A947-70E740481C1C}">
                <a14:useLocalDpi xmlns="" xmlns:a14="http://schemas.microsoft.com/office/drawing/2010/main" val="0"/>
              </a:ext>
            </a:extLst>
          </a:blip>
          <a:srcRect t="53589" r="55875" b="3619"/>
          <a:stretch>
            <a:fillRect/>
          </a:stretch>
        </p:blipFill>
        <p:spPr bwMode="auto">
          <a:xfrm>
            <a:off x="6300192" y="1354000"/>
            <a:ext cx="2268290" cy="2075000"/>
          </a:xfrm>
          <a:prstGeom prst="rect">
            <a:avLst/>
          </a:prstGeom>
          <a:noFill/>
          <a:ln w="38100" cap="flat" algn="ctr">
            <a:solidFill>
              <a:srgbClr val="CCFFCC"/>
            </a:solidFill>
            <a:miter lim="800000"/>
            <a:headEnd/>
            <a:tailEnd/>
          </a:ln>
          <a:effectLst/>
          <a:extLst>
            <a:ext uri="{909E8E84-426E-40DD-AFC4-6F175D3DCCD1}">
              <a14:hiddenFill xmlns="" xmlns:a14="http://schemas.microsoft.com/office/drawing/2010/main">
                <a:solidFill>
                  <a:srgbClr val="FFFFFF"/>
                </a:solidFill>
              </a14:hiddenFill>
            </a:ext>
          </a:extLst>
        </p:spPr>
      </p:pic>
      <p:pic>
        <p:nvPicPr>
          <p:cNvPr id="5" name="Picture 4" descr="TSA"/>
          <p:cNvPicPr>
            <a:picLocks noChangeAspect="1" noChangeArrowheads="1"/>
          </p:cNvPicPr>
          <p:nvPr/>
        </p:nvPicPr>
        <p:blipFill>
          <a:blip r:embed="rId3">
            <a:extLst>
              <a:ext uri="{28A0092B-C50C-407E-A947-70E740481C1C}">
                <a14:useLocalDpi xmlns="" xmlns:a14="http://schemas.microsoft.com/office/drawing/2010/main" val="0"/>
              </a:ext>
            </a:extLst>
          </a:blip>
          <a:srcRect l="16667" t="16655" r="16667" b="16655"/>
          <a:stretch>
            <a:fillRect/>
          </a:stretch>
        </p:blipFill>
        <p:spPr bwMode="auto">
          <a:xfrm>
            <a:off x="827584" y="4226089"/>
            <a:ext cx="2160240" cy="1939215"/>
          </a:xfrm>
          <a:prstGeom prst="rect">
            <a:avLst/>
          </a:prstGeom>
          <a:noFill/>
          <a:ln w="38100" cap="flat" algn="ctr">
            <a:solidFill>
              <a:srgbClr val="CCFFCC"/>
            </a:solidFill>
            <a:miter lim="800000"/>
            <a:headEnd/>
            <a:tailEnd/>
          </a:ln>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55576" y="313492"/>
            <a:ext cx="7581691" cy="584775"/>
          </a:xfrm>
          <a:prstGeom prst="rect">
            <a:avLst/>
          </a:prstGeom>
          <a:noFill/>
        </p:spPr>
        <p:txBody>
          <a:bodyPr wrap="none" rtlCol="0">
            <a:spAutoFit/>
          </a:bodyPr>
          <a:lstStyle/>
          <a:p>
            <a:r>
              <a:rPr lang="tr-TR" sz="3200" b="1" dirty="0" smtClean="0">
                <a:solidFill>
                  <a:schemeClr val="accent6">
                    <a:lumMod val="20000"/>
                    <a:lumOff val="80000"/>
                  </a:schemeClr>
                </a:solidFill>
              </a:rPr>
              <a:t>Hipertiroidi ayırıcı tanısı: Tiroid sintigrafisi</a:t>
            </a:r>
            <a:endParaRPr lang="tr-TR" sz="3200" b="1" dirty="0">
              <a:solidFill>
                <a:schemeClr val="accent6">
                  <a:lumMod val="20000"/>
                  <a:lumOff val="80000"/>
                </a:schemeClr>
              </a:solidFill>
            </a:endParaRPr>
          </a:p>
        </p:txBody>
      </p:sp>
      <p:pic>
        <p:nvPicPr>
          <p:cNvPr id="1026" name="Picture 2" descr="http://radiographics.rsnajnls.org/content/vol23/issue4/images/large/g03jl05g5x.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35896" y="4226089"/>
            <a:ext cx="2102576" cy="1939215"/>
          </a:xfrm>
          <a:prstGeom prst="rect">
            <a:avLst/>
          </a:prstGeom>
          <a:noFill/>
          <a:ln w="38100">
            <a:solidFill>
              <a:schemeClr val="accent1">
                <a:lumMod val="40000"/>
                <a:lumOff val="60000"/>
              </a:schemeClr>
            </a:solidFill>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331640" y="3429000"/>
            <a:ext cx="894797" cy="369332"/>
          </a:xfrm>
          <a:prstGeom prst="rect">
            <a:avLst/>
          </a:prstGeom>
          <a:noFill/>
        </p:spPr>
        <p:txBody>
          <a:bodyPr wrap="none" rtlCol="0">
            <a:spAutoFit/>
          </a:bodyPr>
          <a:lstStyle/>
          <a:p>
            <a:r>
              <a:rPr lang="tr-TR" b="1" dirty="0" smtClean="0">
                <a:solidFill>
                  <a:schemeClr val="accent6">
                    <a:lumMod val="20000"/>
                    <a:lumOff val="80000"/>
                  </a:schemeClr>
                </a:solidFill>
              </a:rPr>
              <a:t>normal</a:t>
            </a:r>
            <a:endParaRPr lang="tr-TR" b="1" dirty="0">
              <a:solidFill>
                <a:schemeClr val="accent6">
                  <a:lumMod val="20000"/>
                  <a:lumOff val="80000"/>
                </a:schemeClr>
              </a:solidFill>
            </a:endParaRPr>
          </a:p>
        </p:txBody>
      </p:sp>
      <p:sp>
        <p:nvSpPr>
          <p:cNvPr id="9" name="TextBox 8"/>
          <p:cNvSpPr txBox="1"/>
          <p:nvPr/>
        </p:nvSpPr>
        <p:spPr>
          <a:xfrm>
            <a:off x="6372200" y="3491716"/>
            <a:ext cx="2162515" cy="369332"/>
          </a:xfrm>
          <a:prstGeom prst="rect">
            <a:avLst/>
          </a:prstGeom>
          <a:noFill/>
        </p:spPr>
        <p:txBody>
          <a:bodyPr wrap="none" rtlCol="0">
            <a:spAutoFit/>
          </a:bodyPr>
          <a:lstStyle/>
          <a:p>
            <a:r>
              <a:rPr lang="tr-TR" b="1" dirty="0" smtClean="0">
                <a:solidFill>
                  <a:schemeClr val="accent6">
                    <a:lumMod val="20000"/>
                    <a:lumOff val="80000"/>
                  </a:schemeClr>
                </a:solidFill>
              </a:rPr>
              <a:t>Toksik multinodüler</a:t>
            </a:r>
            <a:endParaRPr lang="tr-TR" b="1" dirty="0">
              <a:solidFill>
                <a:schemeClr val="accent6">
                  <a:lumMod val="20000"/>
                  <a:lumOff val="80000"/>
                </a:schemeClr>
              </a:solidFill>
            </a:endParaRPr>
          </a:p>
        </p:txBody>
      </p:sp>
      <p:sp>
        <p:nvSpPr>
          <p:cNvPr id="10" name="TextBox 9"/>
          <p:cNvSpPr txBox="1"/>
          <p:nvPr/>
        </p:nvSpPr>
        <p:spPr>
          <a:xfrm>
            <a:off x="4211717" y="3429000"/>
            <a:ext cx="840295" cy="369332"/>
          </a:xfrm>
          <a:prstGeom prst="rect">
            <a:avLst/>
          </a:prstGeom>
          <a:noFill/>
        </p:spPr>
        <p:txBody>
          <a:bodyPr wrap="none" rtlCol="0">
            <a:spAutoFit/>
          </a:bodyPr>
          <a:lstStyle/>
          <a:p>
            <a:r>
              <a:rPr lang="tr-TR" b="1" dirty="0" smtClean="0">
                <a:solidFill>
                  <a:schemeClr val="accent6">
                    <a:lumMod val="20000"/>
                    <a:lumOff val="80000"/>
                  </a:schemeClr>
                </a:solidFill>
              </a:rPr>
              <a:t>graves</a:t>
            </a:r>
            <a:endParaRPr lang="tr-TR" b="1" dirty="0">
              <a:solidFill>
                <a:schemeClr val="accent6">
                  <a:lumMod val="20000"/>
                  <a:lumOff val="80000"/>
                </a:schemeClr>
              </a:solidFill>
            </a:endParaRPr>
          </a:p>
        </p:txBody>
      </p:sp>
      <p:sp>
        <p:nvSpPr>
          <p:cNvPr id="11" name="TextBox 10"/>
          <p:cNvSpPr txBox="1"/>
          <p:nvPr/>
        </p:nvSpPr>
        <p:spPr>
          <a:xfrm>
            <a:off x="899592" y="6309320"/>
            <a:ext cx="1689630" cy="369332"/>
          </a:xfrm>
          <a:prstGeom prst="rect">
            <a:avLst/>
          </a:prstGeom>
          <a:noFill/>
        </p:spPr>
        <p:txBody>
          <a:bodyPr wrap="none" rtlCol="0">
            <a:spAutoFit/>
          </a:bodyPr>
          <a:lstStyle/>
          <a:p>
            <a:r>
              <a:rPr lang="tr-TR" b="1" dirty="0" smtClean="0">
                <a:solidFill>
                  <a:schemeClr val="accent6">
                    <a:lumMod val="20000"/>
                    <a:lumOff val="80000"/>
                  </a:schemeClr>
                </a:solidFill>
              </a:rPr>
              <a:t>Toksik adenom</a:t>
            </a:r>
            <a:endParaRPr lang="tr-TR" b="1" dirty="0">
              <a:solidFill>
                <a:schemeClr val="accent6">
                  <a:lumMod val="20000"/>
                  <a:lumOff val="80000"/>
                </a:schemeClr>
              </a:solidFill>
            </a:endParaRPr>
          </a:p>
        </p:txBody>
      </p:sp>
      <p:sp>
        <p:nvSpPr>
          <p:cNvPr id="12" name="TextBox 11"/>
          <p:cNvSpPr txBox="1"/>
          <p:nvPr/>
        </p:nvSpPr>
        <p:spPr>
          <a:xfrm>
            <a:off x="4176577" y="6237312"/>
            <a:ext cx="870751" cy="369332"/>
          </a:xfrm>
          <a:prstGeom prst="rect">
            <a:avLst/>
          </a:prstGeom>
          <a:noFill/>
        </p:spPr>
        <p:txBody>
          <a:bodyPr wrap="none" rtlCol="0">
            <a:spAutoFit/>
          </a:bodyPr>
          <a:lstStyle/>
          <a:p>
            <a:r>
              <a:rPr lang="tr-TR" b="1" dirty="0" smtClean="0">
                <a:solidFill>
                  <a:schemeClr val="accent6">
                    <a:lumMod val="20000"/>
                    <a:lumOff val="80000"/>
                  </a:schemeClr>
                </a:solidFill>
              </a:rPr>
              <a:t>tiroidit</a:t>
            </a:r>
            <a:endParaRPr lang="tr-TR" b="1" dirty="0">
              <a:solidFill>
                <a:schemeClr val="accent6">
                  <a:lumMod val="20000"/>
                  <a:lumOff val="80000"/>
                </a:schemeClr>
              </a:solidFill>
            </a:endParaRPr>
          </a:p>
        </p:txBody>
      </p:sp>
    </p:spTree>
    <p:extLst>
      <p:ext uri="{BB962C8B-B14F-4D97-AF65-F5344CB8AC3E}">
        <p14:creationId xmlns="" xmlns:p14="http://schemas.microsoft.com/office/powerpoint/2010/main" val="1551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27584" y="980728"/>
            <a:ext cx="7772400" cy="4114800"/>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tr-TR" sz="4000" b="1" dirty="0" smtClean="0">
                <a:solidFill>
                  <a:schemeClr val="accent2">
                    <a:lumMod val="40000"/>
                    <a:lumOff val="60000"/>
                  </a:schemeClr>
                </a:solidFill>
              </a:rPr>
              <a:t>Hipertiroidi tedavisi</a:t>
            </a:r>
          </a:p>
          <a:p>
            <a:pPr marL="68580" indent="0">
              <a:buNone/>
            </a:pPr>
            <a:endParaRPr lang="tr-TR" sz="2400" b="1" dirty="0" smtClean="0">
              <a:solidFill>
                <a:schemeClr val="accent6">
                  <a:lumMod val="20000"/>
                  <a:lumOff val="80000"/>
                </a:schemeClr>
              </a:solidFill>
            </a:endParaRPr>
          </a:p>
          <a:p>
            <a:r>
              <a:rPr lang="tr-TR" sz="2400" dirty="0" smtClean="0"/>
              <a:t>Allta yatan nedene</a:t>
            </a:r>
          </a:p>
          <a:p>
            <a:r>
              <a:rPr lang="tr-TR" sz="2400" dirty="0" smtClean="0"/>
              <a:t>Hastalığın şiddetine</a:t>
            </a:r>
          </a:p>
          <a:p>
            <a:r>
              <a:rPr lang="tr-TR" sz="2400" dirty="0" smtClean="0"/>
              <a:t>Hastanın yaşına</a:t>
            </a:r>
          </a:p>
          <a:p>
            <a:r>
              <a:rPr lang="tr-TR" sz="2400" dirty="0" smtClean="0"/>
              <a:t>Tiroid bezinin büyüklüğüne</a:t>
            </a:r>
          </a:p>
          <a:p>
            <a:r>
              <a:rPr lang="tr-TR" sz="2400" dirty="0" smtClean="0"/>
              <a:t>Komorbid durumlara bağlıdır</a:t>
            </a:r>
            <a:endParaRPr lang="en-US" sz="2400" dirty="0" smtClean="0"/>
          </a:p>
          <a:p>
            <a:pPr>
              <a:buFont typeface="Wingdings" pitchFamily="2" charset="2"/>
              <a:buNone/>
            </a:pPr>
            <a:r>
              <a:rPr lang="en-US" sz="2400" dirty="0" smtClean="0"/>
              <a:t>      </a:t>
            </a:r>
            <a:endParaRPr lang="en-US" sz="2400" dirty="0"/>
          </a:p>
        </p:txBody>
      </p:sp>
      <p:sp>
        <p:nvSpPr>
          <p:cNvPr id="3" name="Rectangle 2"/>
          <p:cNvSpPr/>
          <p:nvPr/>
        </p:nvSpPr>
        <p:spPr>
          <a:xfrm>
            <a:off x="857224" y="5000636"/>
            <a:ext cx="7200800" cy="830997"/>
          </a:xfrm>
          <a:prstGeom prst="rect">
            <a:avLst/>
          </a:prstGeom>
          <a:solidFill>
            <a:srgbClr val="EA157A">
              <a:alpha val="14902"/>
            </a:srgb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400" b="1" dirty="0" smtClean="0"/>
              <a:t>Tedavinin hedefi : hiper metabolik durumu en az yan etki ve hipotiroidi insidansı ile giderebilmek.</a:t>
            </a:r>
          </a:p>
        </p:txBody>
      </p:sp>
    </p:spTree>
    <p:extLst>
      <p:ext uri="{BB962C8B-B14F-4D97-AF65-F5344CB8AC3E}">
        <p14:creationId xmlns="" xmlns:p14="http://schemas.microsoft.com/office/powerpoint/2010/main" val="1273664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smtClean="0"/>
              <a:t>T</a:t>
            </a:r>
            <a:r>
              <a:rPr lang="tr-TR" dirty="0" smtClean="0"/>
              <a:t>edavi seçenekleri</a:t>
            </a:r>
            <a:endParaRPr lang="en-US" dirty="0" smtClean="0"/>
          </a:p>
        </p:txBody>
      </p:sp>
      <p:sp>
        <p:nvSpPr>
          <p:cNvPr id="47107" name="Rectangle 3"/>
          <p:cNvSpPr>
            <a:spLocks noGrp="1" noChangeArrowheads="1"/>
          </p:cNvSpPr>
          <p:nvPr>
            <p:ph type="body" idx="1"/>
          </p:nvPr>
        </p:nvSpPr>
        <p:spPr>
          <a:xfrm>
            <a:off x="683568" y="2060848"/>
            <a:ext cx="7848872" cy="4061048"/>
          </a:xfrm>
        </p:spPr>
        <p:txBody>
          <a:bodyPr/>
          <a:lstStyle/>
          <a:p>
            <a:pPr marL="0" indent="0" eaLnBrk="1" hangingPunct="1">
              <a:spcBef>
                <a:spcPct val="50000"/>
              </a:spcBef>
              <a:buNone/>
              <a:defRPr/>
            </a:pPr>
            <a:r>
              <a:rPr lang="tr-TR" dirty="0" smtClean="0"/>
              <a:t>1.Semptomların rahatlatılması   (beta bloker )</a:t>
            </a:r>
            <a:endParaRPr lang="en-US" sz="3000" dirty="0" smtClean="0"/>
          </a:p>
          <a:p>
            <a:pPr marL="0" indent="0" eaLnBrk="1" hangingPunct="1">
              <a:lnSpc>
                <a:spcPct val="90000"/>
              </a:lnSpc>
              <a:spcBef>
                <a:spcPct val="50000"/>
              </a:spcBef>
              <a:buNone/>
              <a:defRPr/>
            </a:pPr>
            <a:r>
              <a:rPr lang="tr-TR" sz="3000" dirty="0" smtClean="0"/>
              <a:t>2. </a:t>
            </a:r>
            <a:r>
              <a:rPr lang="en-US" sz="3000" dirty="0" smtClean="0"/>
              <a:t>Anti T</a:t>
            </a:r>
            <a:r>
              <a:rPr lang="tr-TR" sz="3000" dirty="0" smtClean="0"/>
              <a:t>iroid ilaçlar </a:t>
            </a:r>
          </a:p>
          <a:p>
            <a:pPr marL="0" indent="0" eaLnBrk="1" hangingPunct="1">
              <a:lnSpc>
                <a:spcPct val="90000"/>
              </a:lnSpc>
              <a:spcBef>
                <a:spcPct val="50000"/>
              </a:spcBef>
              <a:buNone/>
              <a:defRPr/>
            </a:pPr>
            <a:r>
              <a:rPr lang="tr-TR" dirty="0"/>
              <a:t> </a:t>
            </a:r>
            <a:r>
              <a:rPr lang="tr-TR" dirty="0" smtClean="0"/>
              <a:t>       </a:t>
            </a:r>
            <a:r>
              <a:rPr lang="en-US" sz="3000" dirty="0" smtClean="0">
                <a:solidFill>
                  <a:schemeClr val="accent2">
                    <a:lumMod val="20000"/>
                    <a:lumOff val="80000"/>
                  </a:schemeClr>
                </a:solidFill>
              </a:rPr>
              <a:t>Met</a:t>
            </a:r>
            <a:r>
              <a:rPr lang="tr-TR" sz="3000" dirty="0" smtClean="0">
                <a:solidFill>
                  <a:schemeClr val="accent2">
                    <a:lumMod val="20000"/>
                    <a:lumOff val="80000"/>
                  </a:schemeClr>
                </a:solidFill>
              </a:rPr>
              <a:t>imazol</a:t>
            </a:r>
            <a:r>
              <a:rPr lang="en-US" sz="3000" dirty="0" smtClean="0">
                <a:solidFill>
                  <a:schemeClr val="accent2">
                    <a:lumMod val="20000"/>
                    <a:lumOff val="80000"/>
                  </a:schemeClr>
                </a:solidFill>
              </a:rPr>
              <a:t> </a:t>
            </a:r>
            <a:r>
              <a:rPr lang="tr-TR" sz="3000" dirty="0" smtClean="0">
                <a:solidFill>
                  <a:schemeClr val="accent2">
                    <a:lumMod val="20000"/>
                    <a:lumOff val="80000"/>
                  </a:schemeClr>
                </a:solidFill>
              </a:rPr>
              <a:t>, </a:t>
            </a:r>
            <a:r>
              <a:rPr lang="en-US" sz="3000" dirty="0" smtClean="0">
                <a:solidFill>
                  <a:schemeClr val="accent2">
                    <a:lumMod val="20000"/>
                    <a:lumOff val="80000"/>
                  </a:schemeClr>
                </a:solidFill>
              </a:rPr>
              <a:t>Prop</a:t>
            </a:r>
            <a:r>
              <a:rPr lang="tr-TR" sz="3000" dirty="0" smtClean="0">
                <a:solidFill>
                  <a:schemeClr val="accent2">
                    <a:lumMod val="20000"/>
                    <a:lumOff val="80000"/>
                  </a:schemeClr>
                </a:solidFill>
              </a:rPr>
              <a:t>iltiourasil</a:t>
            </a:r>
            <a:r>
              <a:rPr lang="en-US" sz="3000" dirty="0" smtClean="0">
                <a:solidFill>
                  <a:schemeClr val="accent2">
                    <a:lumMod val="20000"/>
                    <a:lumOff val="80000"/>
                  </a:schemeClr>
                </a:solidFill>
              </a:rPr>
              <a:t> (PTU)</a:t>
            </a:r>
          </a:p>
          <a:p>
            <a:pPr marL="0" indent="0" eaLnBrk="1" hangingPunct="1">
              <a:lnSpc>
                <a:spcPct val="90000"/>
              </a:lnSpc>
              <a:spcBef>
                <a:spcPct val="50000"/>
              </a:spcBef>
              <a:buNone/>
              <a:defRPr/>
            </a:pPr>
            <a:r>
              <a:rPr lang="tr-TR" dirty="0" smtClean="0"/>
              <a:t>3. </a:t>
            </a:r>
            <a:r>
              <a:rPr lang="en-US" sz="3000" dirty="0" smtClean="0"/>
              <a:t>Rad</a:t>
            </a:r>
            <a:r>
              <a:rPr lang="tr-TR" sz="3000" dirty="0" smtClean="0"/>
              <a:t>yoaktif iyot tedavisi </a:t>
            </a:r>
          </a:p>
          <a:p>
            <a:pPr marL="0" indent="0" eaLnBrk="1" hangingPunct="1">
              <a:lnSpc>
                <a:spcPct val="90000"/>
              </a:lnSpc>
              <a:spcBef>
                <a:spcPct val="50000"/>
              </a:spcBef>
              <a:buNone/>
              <a:defRPr/>
            </a:pPr>
            <a:r>
              <a:rPr lang="tr-TR" dirty="0" smtClean="0"/>
              <a:t>4. </a:t>
            </a:r>
            <a:r>
              <a:rPr lang="en-US" sz="3000" dirty="0" smtClean="0"/>
              <a:t>T</a:t>
            </a:r>
            <a:r>
              <a:rPr lang="tr-TR" sz="3000" dirty="0" smtClean="0"/>
              <a:t>iroidektomi </a:t>
            </a:r>
            <a:r>
              <a:rPr lang="en-US" sz="3000" dirty="0" smtClean="0"/>
              <a:t> – Subtotal </a:t>
            </a:r>
            <a:r>
              <a:rPr lang="tr-TR" dirty="0"/>
              <a:t>/</a:t>
            </a:r>
            <a:r>
              <a:rPr lang="en-US" sz="3000" dirty="0" smtClean="0"/>
              <a:t> Total</a:t>
            </a:r>
          </a:p>
        </p:txBody>
      </p:sp>
    </p:spTree>
    <p:extLst>
      <p:ext uri="{BB962C8B-B14F-4D97-AF65-F5344CB8AC3E}">
        <p14:creationId xmlns="" xmlns:p14="http://schemas.microsoft.com/office/powerpoint/2010/main" val="8618116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56792"/>
            <a:ext cx="7772400" cy="4572000"/>
          </a:xfrm>
        </p:spPr>
        <p:txBody>
          <a:bodyPr/>
          <a:lstStyle/>
          <a:p>
            <a:r>
              <a:rPr lang="tr-TR" dirty="0" smtClean="0"/>
              <a:t>Tiroiditler hariç diğer hipertiroidi nedenlerinde tedavite antitirodi ilaç ile başlanır (gebelerde PTU, diğer Metimazol)</a:t>
            </a:r>
          </a:p>
          <a:p>
            <a:endParaRPr lang="tr-TR" dirty="0"/>
          </a:p>
          <a:p>
            <a:r>
              <a:rPr lang="tr-TR" dirty="0" smtClean="0"/>
              <a:t>Graves hastalığında ATI ile remisyon %60 </a:t>
            </a:r>
          </a:p>
          <a:p>
            <a:r>
              <a:rPr lang="tr-TR" dirty="0" smtClean="0"/>
              <a:t>Toksik adenom /toksik MNG  ötiroidi sağlandıktan sonra RAI veya Cerrahi ile tedavi edilir.</a:t>
            </a:r>
            <a:endParaRPr lang="tr-TR" dirty="0"/>
          </a:p>
        </p:txBody>
      </p:sp>
    </p:spTree>
    <p:extLst>
      <p:ext uri="{BB962C8B-B14F-4D97-AF65-F5344CB8AC3E}">
        <p14:creationId xmlns="" xmlns:p14="http://schemas.microsoft.com/office/powerpoint/2010/main" val="166221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39552" y="620688"/>
            <a:ext cx="7632848" cy="1323439"/>
          </a:xfrm>
          <a:prstGeom prst="rect">
            <a:avLst/>
          </a:prstGeom>
          <a:solidFill>
            <a:srgbClr val="1AB39F">
              <a:alpha val="47059"/>
            </a:srgb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3200" b="1" dirty="0" err="1" smtClean="0"/>
              <a:t>Hipotiroidi</a:t>
            </a:r>
            <a:r>
              <a:rPr lang="tr-TR" sz="3200" b="1" dirty="0" smtClean="0"/>
              <a:t>:</a:t>
            </a:r>
            <a:endParaRPr lang="tr-TR" sz="2400" b="1" dirty="0" smtClean="0"/>
          </a:p>
          <a:p>
            <a:r>
              <a:rPr lang="tr-TR" sz="2400" b="1" dirty="0" smtClean="0"/>
              <a:t>D</a:t>
            </a:r>
            <a:r>
              <a:rPr lang="en-GB" sz="2400" b="1" dirty="0" err="1" smtClean="0"/>
              <a:t>oku</a:t>
            </a:r>
            <a:r>
              <a:rPr lang="en-GB" sz="2400" b="1" dirty="0" smtClean="0"/>
              <a:t> </a:t>
            </a:r>
            <a:r>
              <a:rPr lang="en-GB" sz="2400" b="1" dirty="0" err="1" smtClean="0"/>
              <a:t>düzeyinde</a:t>
            </a:r>
            <a:r>
              <a:rPr lang="en-GB" sz="2400" b="1" dirty="0" smtClean="0"/>
              <a:t> </a:t>
            </a:r>
            <a:r>
              <a:rPr lang="en-GB" sz="2400" b="1" dirty="0" err="1" smtClean="0"/>
              <a:t>tiroid</a:t>
            </a:r>
            <a:r>
              <a:rPr lang="en-GB" sz="2400" b="1" dirty="0" smtClean="0"/>
              <a:t> </a:t>
            </a:r>
            <a:r>
              <a:rPr lang="en-GB" sz="2400" b="1" dirty="0" err="1" smtClean="0"/>
              <a:t>hormonu</a:t>
            </a:r>
            <a:r>
              <a:rPr lang="en-GB" sz="2400" b="1" dirty="0" smtClean="0"/>
              <a:t> </a:t>
            </a:r>
            <a:r>
              <a:rPr lang="en-GB" sz="2400" b="1" dirty="0" err="1" smtClean="0"/>
              <a:t>yetersizliği</a:t>
            </a:r>
            <a:r>
              <a:rPr lang="en-GB" sz="2400" b="1" dirty="0" smtClean="0"/>
              <a:t> </a:t>
            </a:r>
            <a:r>
              <a:rPr lang="en-GB" sz="2400" b="1" dirty="0" err="1" smtClean="0"/>
              <a:t>veya</a:t>
            </a:r>
            <a:r>
              <a:rPr lang="en-GB" sz="2400" b="1" dirty="0" smtClean="0"/>
              <a:t>  </a:t>
            </a:r>
            <a:r>
              <a:rPr lang="en-GB" sz="2400" b="1" dirty="0" err="1" smtClean="0"/>
              <a:t>nadiren</a:t>
            </a:r>
            <a:r>
              <a:rPr lang="en-GB" sz="2400" b="1" dirty="0" smtClean="0"/>
              <a:t> </a:t>
            </a:r>
            <a:r>
              <a:rPr lang="en-GB" sz="2400" b="1" dirty="0" err="1" smtClean="0"/>
              <a:t>etkisizliği</a:t>
            </a:r>
            <a:r>
              <a:rPr lang="en-GB" sz="2400" b="1" dirty="0" smtClean="0"/>
              <a:t> </a:t>
            </a:r>
            <a:r>
              <a:rPr lang="tr-TR" sz="2400" b="1" dirty="0" smtClean="0"/>
              <a:t>s</a:t>
            </a:r>
            <a:r>
              <a:rPr lang="en-GB" sz="2400" b="1" dirty="0" err="1" smtClean="0"/>
              <a:t>onucu</a:t>
            </a:r>
            <a:r>
              <a:rPr lang="en-GB" sz="2400" b="1" dirty="0" smtClean="0"/>
              <a:t> </a:t>
            </a:r>
            <a:r>
              <a:rPr lang="en-GB" sz="2400" b="1" dirty="0" err="1" smtClean="0"/>
              <a:t>ortaya</a:t>
            </a:r>
            <a:r>
              <a:rPr lang="en-GB" sz="2400" b="1" dirty="0" smtClean="0"/>
              <a:t> </a:t>
            </a:r>
            <a:r>
              <a:rPr lang="en-GB" sz="2400" b="1" dirty="0" err="1" smtClean="0"/>
              <a:t>çıkan</a:t>
            </a:r>
            <a:r>
              <a:rPr lang="en-GB" sz="2400" b="1" dirty="0" smtClean="0"/>
              <a:t> </a:t>
            </a:r>
            <a:r>
              <a:rPr lang="en-GB" sz="2400" b="1" dirty="0" err="1" smtClean="0"/>
              <a:t>bir</a:t>
            </a:r>
            <a:r>
              <a:rPr lang="en-GB" sz="2400" b="1" dirty="0" smtClean="0"/>
              <a:t> </a:t>
            </a:r>
            <a:r>
              <a:rPr lang="en-GB" sz="2400" b="1" dirty="0" err="1" smtClean="0"/>
              <a:t>hastalıktır</a:t>
            </a:r>
            <a:r>
              <a:rPr lang="en-GB" sz="2400" b="1" dirty="0" smtClean="0"/>
              <a:t>.</a:t>
            </a:r>
            <a:endParaRPr lang="tr-TR" sz="2400" b="1" dirty="0" smtClean="0"/>
          </a:p>
        </p:txBody>
      </p:sp>
      <p:pic>
        <p:nvPicPr>
          <p:cNvPr id="19460" name="Picture 4" descr="http://www.accesssurgery.com/loadBinary.aspx?name=brun9&amp;filename=brun9_c038f009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0152" y="2766221"/>
            <a:ext cx="2987824" cy="2746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9" name="Right Arrow 8"/>
          <p:cNvSpPr/>
          <p:nvPr/>
        </p:nvSpPr>
        <p:spPr>
          <a:xfrm>
            <a:off x="307116" y="2674352"/>
            <a:ext cx="6018968" cy="900131"/>
          </a:xfrm>
          <a:prstGeom prst="rightArrow">
            <a:avLst/>
          </a:prstGeom>
          <a:solidFill>
            <a:srgbClr val="1AB39F">
              <a:alpha val="5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000" b="1" dirty="0" err="1" smtClean="0"/>
              <a:t>Tersiyer</a:t>
            </a:r>
            <a:r>
              <a:rPr lang="en-GB" sz="2000" b="1" dirty="0" smtClean="0"/>
              <a:t> :  TRH </a:t>
            </a:r>
            <a:r>
              <a:rPr lang="en-GB" sz="2000" b="1" dirty="0" err="1" smtClean="0"/>
              <a:t>hormon</a:t>
            </a:r>
            <a:r>
              <a:rPr lang="en-GB" sz="2000" b="1" dirty="0" smtClean="0"/>
              <a:t> </a:t>
            </a:r>
            <a:r>
              <a:rPr lang="en-GB" sz="2000" b="1" dirty="0" err="1" smtClean="0"/>
              <a:t>yetmezliğine</a:t>
            </a:r>
            <a:r>
              <a:rPr lang="en-GB" sz="2000" b="1" dirty="0" smtClean="0"/>
              <a:t> </a:t>
            </a:r>
            <a:r>
              <a:rPr lang="en-GB" sz="2000" b="1" dirty="0" err="1" smtClean="0"/>
              <a:t>bağlı</a:t>
            </a:r>
            <a:endParaRPr lang="tr-TR" sz="2000" b="1" dirty="0" smtClean="0"/>
          </a:p>
        </p:txBody>
      </p:sp>
      <p:sp>
        <p:nvSpPr>
          <p:cNvPr id="13" name="Right Arrow 12"/>
          <p:cNvSpPr/>
          <p:nvPr/>
        </p:nvSpPr>
        <p:spPr>
          <a:xfrm>
            <a:off x="285720" y="3726883"/>
            <a:ext cx="6018968" cy="900131"/>
          </a:xfrm>
          <a:prstGeom prst="rightArrow">
            <a:avLst/>
          </a:prstGeom>
          <a:solidFill>
            <a:srgbClr val="1AB39F">
              <a:alpha val="52157"/>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2000" b="1" dirty="0" err="1" smtClean="0"/>
              <a:t>Sekonder</a:t>
            </a:r>
            <a:r>
              <a:rPr lang="en-GB" sz="2000" b="1" dirty="0" smtClean="0"/>
              <a:t> : TSH </a:t>
            </a:r>
            <a:r>
              <a:rPr lang="en-GB" sz="2000" b="1" dirty="0" err="1" smtClean="0"/>
              <a:t>hormon</a:t>
            </a:r>
            <a:r>
              <a:rPr lang="en-GB" sz="2000" b="1" dirty="0" smtClean="0"/>
              <a:t> </a:t>
            </a:r>
            <a:r>
              <a:rPr lang="en-GB" sz="2000" b="1" dirty="0" err="1" smtClean="0"/>
              <a:t>yetm</a:t>
            </a:r>
            <a:r>
              <a:rPr lang="tr-TR" sz="2000" b="1" dirty="0" smtClean="0"/>
              <a:t>e</a:t>
            </a:r>
            <a:r>
              <a:rPr lang="en-GB" sz="2000" b="1" dirty="0" err="1" smtClean="0"/>
              <a:t>zliğine</a:t>
            </a:r>
            <a:r>
              <a:rPr lang="en-GB" sz="2000" b="1" dirty="0" smtClean="0"/>
              <a:t> </a:t>
            </a:r>
            <a:r>
              <a:rPr lang="en-GB" sz="2000" b="1" dirty="0" err="1" smtClean="0"/>
              <a:t>bağlı</a:t>
            </a:r>
            <a:r>
              <a:rPr lang="en-GB" sz="2000" b="1" dirty="0" smtClean="0"/>
              <a:t> </a:t>
            </a:r>
            <a:endParaRPr lang="tr-TR" sz="2000" b="1" dirty="0" smtClean="0"/>
          </a:p>
        </p:txBody>
      </p:sp>
      <p:sp>
        <p:nvSpPr>
          <p:cNvPr id="14" name="Right Arrow 13"/>
          <p:cNvSpPr/>
          <p:nvPr/>
        </p:nvSpPr>
        <p:spPr>
          <a:xfrm>
            <a:off x="307116" y="4612755"/>
            <a:ext cx="6018968" cy="900131"/>
          </a:xfrm>
          <a:prstGeom prst="rightArrow">
            <a:avLst/>
          </a:prstGeom>
          <a:solidFill>
            <a:srgbClr val="1AB39F">
              <a:alpha val="5098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tr-TR" sz="2000" b="1" dirty="0" smtClean="0"/>
          </a:p>
          <a:p>
            <a:r>
              <a:rPr lang="en-GB" sz="2000" b="1" dirty="0" smtClean="0"/>
              <a:t>Primer  </a:t>
            </a:r>
            <a:r>
              <a:rPr lang="en-GB" sz="2000" b="1" dirty="0" err="1" smtClean="0"/>
              <a:t>tiroid</a:t>
            </a:r>
            <a:r>
              <a:rPr lang="en-GB" sz="2000" b="1" dirty="0" smtClean="0"/>
              <a:t> </a:t>
            </a:r>
            <a:r>
              <a:rPr lang="en-GB" sz="2000" b="1" dirty="0" err="1" smtClean="0"/>
              <a:t>bezinden</a:t>
            </a:r>
            <a:r>
              <a:rPr lang="en-GB" sz="2000" b="1" dirty="0" smtClean="0"/>
              <a:t> </a:t>
            </a:r>
            <a:r>
              <a:rPr lang="en-GB" sz="2000" b="1" dirty="0" err="1" smtClean="0"/>
              <a:t>yetesiziliği</a:t>
            </a:r>
            <a:endParaRPr lang="tr-TR" sz="2000" b="1" dirty="0" smtClean="0"/>
          </a:p>
          <a:p>
            <a:endParaRPr lang="tr-TR" sz="2000" dirty="0" smtClean="0"/>
          </a:p>
        </p:txBody>
      </p:sp>
    </p:spTree>
    <p:extLst>
      <p:ext uri="{BB962C8B-B14F-4D97-AF65-F5344CB8AC3E}">
        <p14:creationId xmlns="" xmlns:p14="http://schemas.microsoft.com/office/powerpoint/2010/main" val="17886892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611560" y="836712"/>
            <a:ext cx="7772400" cy="4114800"/>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nSpc>
                <a:spcPct val="80000"/>
              </a:lnSpc>
              <a:buFont typeface="Wingdings" pitchFamily="2" charset="2"/>
              <a:buNone/>
            </a:pPr>
            <a:r>
              <a:rPr lang="tr-TR" sz="3200" b="1" dirty="0" smtClean="0">
                <a:solidFill>
                  <a:schemeClr val="tx2"/>
                </a:solidFill>
              </a:rPr>
              <a:t>Antitiroid ilaç komplikasyonları </a:t>
            </a:r>
          </a:p>
          <a:p>
            <a:pPr>
              <a:lnSpc>
                <a:spcPct val="80000"/>
              </a:lnSpc>
              <a:buFont typeface="Wingdings" pitchFamily="2" charset="2"/>
              <a:buNone/>
            </a:pPr>
            <a:endParaRPr lang="en-US" sz="2400" b="1" dirty="0" smtClean="0"/>
          </a:p>
          <a:p>
            <a:pPr>
              <a:lnSpc>
                <a:spcPct val="80000"/>
              </a:lnSpc>
            </a:pPr>
            <a:r>
              <a:rPr lang="en-US" sz="2400" dirty="0" err="1" smtClean="0"/>
              <a:t>Agranulo</a:t>
            </a:r>
            <a:r>
              <a:rPr lang="tr-TR" sz="2400" dirty="0" smtClean="0"/>
              <a:t>sitoz  </a:t>
            </a:r>
            <a:r>
              <a:rPr lang="en-US" sz="2400" dirty="0" smtClean="0"/>
              <a:t>%</a:t>
            </a:r>
            <a:r>
              <a:rPr lang="tr-TR" sz="2400" dirty="0" smtClean="0"/>
              <a:t> 0.5</a:t>
            </a:r>
            <a:endParaRPr lang="en-US" sz="2400" dirty="0" smtClean="0"/>
          </a:p>
          <a:p>
            <a:pPr marL="68580" indent="0">
              <a:lnSpc>
                <a:spcPct val="80000"/>
              </a:lnSpc>
              <a:buNone/>
            </a:pPr>
            <a:r>
              <a:rPr lang="tr-TR" sz="2400" dirty="0" smtClean="0"/>
              <a:t>           idiosenkratik reaksiyon</a:t>
            </a:r>
            <a:endParaRPr lang="en-US" sz="2400" dirty="0" smtClean="0"/>
          </a:p>
          <a:p>
            <a:pPr marL="68580" indent="0">
              <a:lnSpc>
                <a:spcPct val="80000"/>
              </a:lnSpc>
              <a:buNone/>
            </a:pPr>
            <a:r>
              <a:rPr lang="tr-TR" sz="2400" dirty="0" smtClean="0"/>
              <a:t>           Revesibil</a:t>
            </a:r>
          </a:p>
          <a:p>
            <a:pPr marL="68580" indent="0">
              <a:lnSpc>
                <a:spcPct val="80000"/>
              </a:lnSpc>
              <a:buNone/>
            </a:pPr>
            <a:r>
              <a:rPr lang="tr-TR" sz="2400" dirty="0"/>
              <a:t> </a:t>
            </a:r>
            <a:r>
              <a:rPr lang="tr-TR" sz="2400" dirty="0" smtClean="0"/>
              <a:t>          WBC takibi , SGOT,SGPT takibi önerilir </a:t>
            </a:r>
          </a:p>
          <a:p>
            <a:pPr marL="68580" indent="0">
              <a:lnSpc>
                <a:spcPct val="80000"/>
              </a:lnSpc>
              <a:buNone/>
            </a:pPr>
            <a:endParaRPr lang="tr-TR" sz="2400" dirty="0"/>
          </a:p>
          <a:p>
            <a:pPr>
              <a:lnSpc>
                <a:spcPct val="80000"/>
              </a:lnSpc>
            </a:pPr>
            <a:r>
              <a:rPr lang="tr-TR" sz="2400" dirty="0" smtClean="0"/>
              <a:t>Allerjik (cilt döküntüsü, kaşıntı)</a:t>
            </a:r>
          </a:p>
          <a:p>
            <a:pPr>
              <a:lnSpc>
                <a:spcPct val="80000"/>
              </a:lnSpc>
            </a:pPr>
            <a:r>
              <a:rPr lang="tr-TR" sz="2400" dirty="0" smtClean="0"/>
              <a:t>vaskülit</a:t>
            </a:r>
          </a:p>
          <a:p>
            <a:pPr marL="68580" indent="0">
              <a:lnSpc>
                <a:spcPct val="80000"/>
              </a:lnSpc>
              <a:buNone/>
            </a:pPr>
            <a:endParaRPr lang="tr-TR" sz="2400" dirty="0"/>
          </a:p>
        </p:txBody>
      </p:sp>
    </p:spTree>
    <p:extLst>
      <p:ext uri="{BB962C8B-B14F-4D97-AF65-F5344CB8AC3E}">
        <p14:creationId xmlns="" xmlns:p14="http://schemas.microsoft.com/office/powerpoint/2010/main" val="264681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2800" dirty="0" smtClean="0"/>
              <a:t>Rad</a:t>
            </a:r>
            <a:r>
              <a:rPr lang="tr-TR" sz="2800" dirty="0" smtClean="0"/>
              <a:t>yoaktif iyot tedavisi</a:t>
            </a:r>
            <a:endParaRPr lang="en-US" sz="2800" dirty="0"/>
          </a:p>
        </p:txBody>
      </p:sp>
      <p:sp>
        <p:nvSpPr>
          <p:cNvPr id="54275" name="Rectangle 3"/>
          <p:cNvSpPr>
            <a:spLocks noGrp="1" noChangeArrowheads="1"/>
          </p:cNvSpPr>
          <p:nvPr>
            <p:ph type="body" idx="1"/>
          </p:nvPr>
        </p:nvSpPr>
        <p:spPr>
          <a:xfrm>
            <a:off x="683568" y="1783560"/>
            <a:ext cx="8064896" cy="3517648"/>
          </a:xfrm>
        </p:spPr>
        <p:txBody>
          <a:bodyPr>
            <a:normAutofit/>
          </a:bodyPr>
          <a:lstStyle/>
          <a:p>
            <a:pPr>
              <a:lnSpc>
                <a:spcPct val="80000"/>
              </a:lnSpc>
            </a:pPr>
            <a:r>
              <a:rPr lang="tr-TR" sz="3200" dirty="0" smtClean="0"/>
              <a:t>Graves ve toksik nodüler guatr, </a:t>
            </a:r>
            <a:r>
              <a:rPr lang="tr-TR" sz="2800" dirty="0" smtClean="0"/>
              <a:t>toksik adenom</a:t>
            </a:r>
          </a:p>
          <a:p>
            <a:pPr>
              <a:lnSpc>
                <a:spcPct val="80000"/>
              </a:lnSpc>
            </a:pPr>
            <a:r>
              <a:rPr lang="tr-TR" sz="3200" dirty="0" smtClean="0"/>
              <a:t>Ucuz</a:t>
            </a:r>
          </a:p>
          <a:p>
            <a:pPr>
              <a:lnSpc>
                <a:spcPct val="80000"/>
              </a:lnSpc>
            </a:pPr>
            <a:r>
              <a:rPr lang="tr-TR" sz="3200" dirty="0" smtClean="0"/>
              <a:t>Etkili</a:t>
            </a:r>
          </a:p>
          <a:p>
            <a:pPr>
              <a:lnSpc>
                <a:spcPct val="80000"/>
              </a:lnSpc>
            </a:pPr>
            <a:r>
              <a:rPr lang="tr-TR" sz="3200" dirty="0" smtClean="0"/>
              <a:t>Kolay</a:t>
            </a:r>
          </a:p>
          <a:p>
            <a:pPr>
              <a:lnSpc>
                <a:spcPct val="80000"/>
              </a:lnSpc>
            </a:pPr>
            <a:r>
              <a:rPr lang="tr-TR" sz="3200" dirty="0" smtClean="0"/>
              <a:t>Güvenilir </a:t>
            </a:r>
          </a:p>
          <a:p>
            <a:pPr>
              <a:lnSpc>
                <a:spcPct val="80000"/>
              </a:lnSpc>
            </a:pPr>
            <a:r>
              <a:rPr lang="tr-TR" sz="3200" dirty="0" smtClean="0"/>
              <a:t>Doz glandın ağırlığına göre hesaplanır</a:t>
            </a:r>
          </a:p>
          <a:p>
            <a:pPr marL="68580" indent="0">
              <a:lnSpc>
                <a:spcPct val="80000"/>
              </a:lnSpc>
              <a:buNone/>
            </a:pPr>
            <a:endParaRPr lang="tr-TR" sz="3200" dirty="0" smtClean="0"/>
          </a:p>
        </p:txBody>
      </p:sp>
    </p:spTree>
    <p:extLst>
      <p:ext uri="{BB962C8B-B14F-4D97-AF65-F5344CB8AC3E}">
        <p14:creationId xmlns="" xmlns:p14="http://schemas.microsoft.com/office/powerpoint/2010/main" val="110402800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Cerrahi tedavi</a:t>
            </a:r>
            <a:endParaRPr lang="tr-TR" dirty="0"/>
          </a:p>
        </p:txBody>
      </p:sp>
      <p:sp>
        <p:nvSpPr>
          <p:cNvPr id="3" name="Content Placeholder 2"/>
          <p:cNvSpPr>
            <a:spLocks noGrp="1"/>
          </p:cNvSpPr>
          <p:nvPr>
            <p:ph idx="1"/>
          </p:nvPr>
        </p:nvSpPr>
        <p:spPr>
          <a:xfrm>
            <a:off x="755576" y="2060848"/>
            <a:ext cx="7772400" cy="3733672"/>
          </a:xfrm>
        </p:spPr>
        <p:txBody>
          <a:bodyPr/>
          <a:lstStyle/>
          <a:p>
            <a:r>
              <a:rPr lang="tr-TR" dirty="0" smtClean="0"/>
              <a:t>Büyük glandlarda</a:t>
            </a:r>
          </a:p>
          <a:p>
            <a:r>
              <a:rPr lang="tr-TR" dirty="0" smtClean="0"/>
              <a:t>RAI ted alamayanlarda</a:t>
            </a:r>
          </a:p>
          <a:p>
            <a:r>
              <a:rPr lang="tr-TR" dirty="0" smtClean="0"/>
              <a:t>Malinite</a:t>
            </a:r>
            <a:endParaRPr lang="tr-TR" dirty="0"/>
          </a:p>
        </p:txBody>
      </p:sp>
    </p:spTree>
    <p:extLst>
      <p:ext uri="{BB962C8B-B14F-4D97-AF65-F5344CB8AC3E}">
        <p14:creationId xmlns="" xmlns:p14="http://schemas.microsoft.com/office/powerpoint/2010/main" val="1307494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tr-TR" dirty="0" smtClean="0"/>
              <a:t>Beslenme önerileri</a:t>
            </a:r>
            <a:endParaRPr lang="en-US" dirty="0" smtClean="0"/>
          </a:p>
        </p:txBody>
      </p:sp>
      <p:sp>
        <p:nvSpPr>
          <p:cNvPr id="63491" name="Rectangle 3"/>
          <p:cNvSpPr>
            <a:spLocks noGrp="1" noChangeArrowheads="1"/>
          </p:cNvSpPr>
          <p:nvPr>
            <p:ph type="body" idx="1"/>
          </p:nvPr>
        </p:nvSpPr>
        <p:spPr>
          <a:xfrm>
            <a:off x="914400" y="1600200"/>
            <a:ext cx="7315200" cy="4343400"/>
          </a:xfrm>
        </p:spPr>
        <p:txBody>
          <a:bodyPr>
            <a:normAutofit/>
          </a:bodyPr>
          <a:lstStyle/>
          <a:p>
            <a:pPr marL="609600" indent="-609600" eaLnBrk="1" hangingPunct="1">
              <a:lnSpc>
                <a:spcPct val="90000"/>
              </a:lnSpc>
              <a:spcBef>
                <a:spcPct val="30000"/>
              </a:spcBef>
              <a:defRPr/>
            </a:pPr>
            <a:r>
              <a:rPr lang="tr-TR" dirty="0" smtClean="0"/>
              <a:t>İyodinize tuz,  deniz tuzu kullanmaması</a:t>
            </a:r>
          </a:p>
          <a:p>
            <a:pPr marL="0" indent="0" eaLnBrk="1" hangingPunct="1">
              <a:lnSpc>
                <a:spcPct val="90000"/>
              </a:lnSpc>
              <a:spcBef>
                <a:spcPct val="30000"/>
              </a:spcBef>
              <a:buNone/>
              <a:defRPr/>
            </a:pPr>
            <a:endParaRPr lang="en-US" sz="3000" dirty="0" smtClean="0"/>
          </a:p>
          <a:p>
            <a:pPr marL="609600" indent="-609600" eaLnBrk="1" hangingPunct="1">
              <a:lnSpc>
                <a:spcPct val="90000"/>
              </a:lnSpc>
              <a:spcBef>
                <a:spcPct val="30000"/>
              </a:spcBef>
              <a:defRPr/>
            </a:pPr>
            <a:r>
              <a:rPr lang="tr-TR" dirty="0" smtClean="0"/>
              <a:t>İyot içeren maddelerden uzak durulması </a:t>
            </a:r>
          </a:p>
          <a:p>
            <a:pPr marL="0" indent="0" eaLnBrk="1" hangingPunct="1">
              <a:lnSpc>
                <a:spcPct val="90000"/>
              </a:lnSpc>
              <a:spcBef>
                <a:spcPct val="30000"/>
              </a:spcBef>
              <a:buNone/>
              <a:defRPr/>
            </a:pPr>
            <a:r>
              <a:rPr lang="tr-TR" dirty="0"/>
              <a:t> </a:t>
            </a:r>
            <a:r>
              <a:rPr lang="tr-TR" dirty="0" smtClean="0"/>
              <a:t>       Ekspektoran </a:t>
            </a:r>
          </a:p>
          <a:p>
            <a:pPr marL="0" indent="0" eaLnBrk="1" hangingPunct="1">
              <a:lnSpc>
                <a:spcPct val="90000"/>
              </a:lnSpc>
              <a:spcBef>
                <a:spcPct val="30000"/>
              </a:spcBef>
              <a:buNone/>
              <a:defRPr/>
            </a:pPr>
            <a:r>
              <a:rPr lang="tr-TR" dirty="0"/>
              <a:t> </a:t>
            </a:r>
            <a:r>
              <a:rPr lang="tr-TR" dirty="0" smtClean="0"/>
              <a:t>       kontrast maddeler </a:t>
            </a:r>
          </a:p>
          <a:p>
            <a:pPr marL="0" indent="0" eaLnBrk="1" hangingPunct="1">
              <a:lnSpc>
                <a:spcPct val="90000"/>
              </a:lnSpc>
              <a:spcBef>
                <a:spcPct val="30000"/>
              </a:spcBef>
              <a:buNone/>
              <a:defRPr/>
            </a:pPr>
            <a:r>
              <a:rPr lang="tr-TR" sz="3000" dirty="0" smtClean="0"/>
              <a:t>        Bazı multivitaminler </a:t>
            </a:r>
            <a:endParaRPr lang="en-US" sz="3000" dirty="0" smtClean="0"/>
          </a:p>
        </p:txBody>
      </p:sp>
    </p:spTree>
    <p:extLst>
      <p:ext uri="{BB962C8B-B14F-4D97-AF65-F5344CB8AC3E}">
        <p14:creationId xmlns="" xmlns:p14="http://schemas.microsoft.com/office/powerpoint/2010/main" val="576540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366845" y="404664"/>
            <a:ext cx="5835252" cy="646331"/>
          </a:xfrm>
          <a:prstGeom prst="rect">
            <a:avLst/>
          </a:prstGeom>
          <a:noFill/>
        </p:spPr>
        <p:txBody>
          <a:bodyPr wrap="none" rtlCol="0">
            <a:spAutoFit/>
          </a:bodyPr>
          <a:lstStyle/>
          <a:p>
            <a:r>
              <a:rPr lang="tr-TR" sz="3600" b="1" dirty="0" smtClean="0">
                <a:solidFill>
                  <a:schemeClr val="tx2"/>
                </a:solidFill>
              </a:rPr>
              <a:t>Subklinik hipertiroidi: tedavi</a:t>
            </a:r>
            <a:endParaRPr lang="tr-TR" sz="3600" b="1" dirty="0">
              <a:solidFill>
                <a:schemeClr val="tx2"/>
              </a:solidFill>
            </a:endParaRPr>
          </a:p>
        </p:txBody>
      </p:sp>
      <p:graphicFrame>
        <p:nvGraphicFramePr>
          <p:cNvPr id="6" name="Diagram 5"/>
          <p:cNvGraphicFramePr/>
          <p:nvPr/>
        </p:nvGraphicFramePr>
        <p:xfrm>
          <a:off x="857224" y="1643050"/>
          <a:ext cx="7715304" cy="4421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56787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5041971" y="2143127"/>
            <a:ext cx="3744871" cy="3786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txBox="1">
            <a:spLocks noChangeArrowheads="1"/>
          </p:cNvSpPr>
          <p:nvPr/>
        </p:nvSpPr>
        <p:spPr>
          <a:xfrm>
            <a:off x="571500" y="285750"/>
            <a:ext cx="8001000" cy="1219200"/>
          </a:xfrm>
          <a:prstGeom prst="rect">
            <a:avLst/>
          </a:prstGeom>
        </p:spPr>
        <p:txBody>
          <a:bodyPr/>
          <a:lstStyle/>
          <a:p>
            <a:pPr algn="ctr" eaLnBrk="0" fontAlgn="auto" hangingPunct="0">
              <a:spcBef>
                <a:spcPts val="0"/>
              </a:spcBef>
              <a:spcAft>
                <a:spcPts val="0"/>
              </a:spcAft>
              <a:defRPr/>
            </a:pPr>
            <a:r>
              <a:rPr lang="en-US" sz="4400" spc="-100" dirty="0">
                <a:solidFill>
                  <a:srgbClr val="C1EEFF"/>
                </a:solidFill>
                <a:latin typeface="+mj-lt"/>
                <a:ea typeface="+mj-ea"/>
                <a:cs typeface="+mj-cs"/>
              </a:rPr>
              <a:t>ADOPT: </a:t>
            </a:r>
            <a:r>
              <a:rPr lang="tr-TR" sz="4400" spc="-100" dirty="0">
                <a:solidFill>
                  <a:srgbClr val="C1EEFF"/>
                </a:solidFill>
                <a:latin typeface="+mj-lt"/>
                <a:ea typeface="+mj-ea"/>
                <a:cs typeface="+mj-cs"/>
              </a:rPr>
              <a:t>rosiglitazon kırık riskini arttırır</a:t>
            </a:r>
            <a:endParaRPr lang="en-US" sz="4400" spc="-100" dirty="0">
              <a:solidFill>
                <a:srgbClr val="C1EEFF"/>
              </a:solidFill>
              <a:latin typeface="+mj-lt"/>
              <a:ea typeface="+mj-ea"/>
              <a:cs typeface="+mj-cs"/>
            </a:endParaRPr>
          </a:p>
        </p:txBody>
      </p:sp>
      <p:graphicFrame>
        <p:nvGraphicFramePr>
          <p:cNvPr id="4" name="Group 36"/>
          <p:cNvGraphicFramePr>
            <a:graphicFrameLocks/>
          </p:cNvGraphicFramePr>
          <p:nvPr/>
        </p:nvGraphicFramePr>
        <p:xfrm>
          <a:off x="357188" y="2643188"/>
          <a:ext cx="4357718" cy="2428892"/>
        </p:xfrm>
        <a:graphic>
          <a:graphicData uri="http://schemas.openxmlformats.org/drawingml/2006/table">
            <a:tbl>
              <a:tblPr>
                <a:tableStyleId>{5C22544A-7EE6-4342-B048-85BDC9FD1C3A}</a:tableStyleId>
              </a:tblPr>
              <a:tblGrid>
                <a:gridCol w="1357321"/>
                <a:gridCol w="1071571"/>
                <a:gridCol w="1004462"/>
                <a:gridCol w="924364"/>
              </a:tblGrid>
              <a:tr h="942047">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anchor="b" horzOverflow="overflow">
                    <a:lnL w="57150" cap="flat" cmpd="sng" algn="ctr">
                      <a:solidFill>
                        <a:schemeClr val="tx2">
                          <a:lumMod val="90000"/>
                        </a:schemeClr>
                      </a:solidFill>
                      <a:prstDash val="solid"/>
                      <a:round/>
                      <a:headEnd type="none" w="med" len="med"/>
                      <a:tailEnd type="none" w="med" len="med"/>
                    </a:lnL>
                    <a:lnT w="57150" cap="flat" cmpd="sng" algn="ctr">
                      <a:solidFill>
                        <a:schemeClr val="tx2">
                          <a:lumMod val="90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200" b="1" u="none" strike="noStrike" cap="none" normalizeH="0" baseline="0" dirty="0" err="1" smtClean="0">
                          <a:ln>
                            <a:noFill/>
                          </a:ln>
                          <a:effectLst/>
                        </a:rPr>
                        <a:t>Rosiglitazon</a:t>
                      </a:r>
                      <a:r>
                        <a:rPr kumimoji="0" lang="en-US" sz="1200" b="1" u="none" strike="noStrike" cap="none" normalizeH="0" baseline="0" dirty="0" smtClean="0">
                          <a:ln>
                            <a:noFill/>
                          </a:ln>
                          <a:effectLst/>
                        </a:rPr>
                        <a:t/>
                      </a:r>
                      <a:br>
                        <a:rPr kumimoji="0" lang="en-US" sz="1200" b="1" u="none" strike="noStrike" cap="none" normalizeH="0" baseline="0" dirty="0" smtClean="0">
                          <a:ln>
                            <a:noFill/>
                          </a:ln>
                          <a:effectLst/>
                        </a:rPr>
                      </a:br>
                      <a:r>
                        <a:rPr kumimoji="0" lang="en-US" sz="1400" b="1" u="none" strike="noStrike" cap="none" normalizeH="0" baseline="0" dirty="0" smtClean="0">
                          <a:ln>
                            <a:noFill/>
                          </a:ln>
                          <a:effectLst/>
                        </a:rPr>
                        <a:t>(n = 1456)</a:t>
                      </a:r>
                      <a:endParaRPr kumimoji="0" lang="en-US" sz="1400" b="1" i="0" u="none" strike="noStrike" cap="none" normalizeH="0" baseline="0" dirty="0" smtClean="0">
                        <a:ln>
                          <a:noFill/>
                        </a:ln>
                        <a:solidFill>
                          <a:schemeClr val="tx1"/>
                        </a:solidFill>
                        <a:effectLst/>
                        <a:latin typeface="Arial" pitchFamily="34" charset="0"/>
                      </a:endParaRPr>
                    </a:p>
                  </a:txBody>
                  <a:tcPr anchor="b" horzOverflow="overflow">
                    <a:lnT w="57150" cap="flat" cmpd="sng" algn="ctr">
                      <a:solidFill>
                        <a:schemeClr val="tx2">
                          <a:lumMod val="90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err="1" smtClean="0">
                          <a:ln>
                            <a:noFill/>
                          </a:ln>
                          <a:effectLst/>
                        </a:rPr>
                        <a:t>Metformin</a:t>
                      </a:r>
                      <a:r>
                        <a:rPr kumimoji="0" lang="en-US" sz="1400" b="1" u="none" strike="noStrike" cap="none" normalizeH="0" baseline="0" dirty="0" smtClean="0">
                          <a:ln>
                            <a:noFill/>
                          </a:ln>
                          <a:effectLst/>
                        </a:rPr>
                        <a:t>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(n = 1454)</a:t>
                      </a:r>
                      <a:endParaRPr kumimoji="0" lang="en-US" sz="1400" b="1" i="0" u="none" strike="noStrike" cap="none" normalizeH="0" baseline="0" dirty="0" smtClean="0">
                        <a:ln>
                          <a:noFill/>
                        </a:ln>
                        <a:solidFill>
                          <a:schemeClr val="tx1"/>
                        </a:solidFill>
                        <a:effectLst/>
                        <a:latin typeface="Arial" pitchFamily="34" charset="0"/>
                      </a:endParaRPr>
                    </a:p>
                  </a:txBody>
                  <a:tcPr anchor="b" horzOverflow="overflow">
                    <a:lnT w="57150" cap="flat" cmpd="sng" algn="ctr">
                      <a:solidFill>
                        <a:schemeClr val="tx2">
                          <a:lumMod val="90000"/>
                        </a:schemeClr>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err="1" smtClean="0">
                          <a:ln>
                            <a:noFill/>
                          </a:ln>
                          <a:effectLst/>
                        </a:rPr>
                        <a:t>Gl</a:t>
                      </a:r>
                      <a:r>
                        <a:rPr kumimoji="0" lang="tr-TR" sz="1400" b="1" u="none" strike="noStrike" cap="none" normalizeH="0" baseline="0" dirty="0" smtClean="0">
                          <a:ln>
                            <a:noFill/>
                          </a:ln>
                          <a:effectLst/>
                        </a:rPr>
                        <a:t>i</a:t>
                      </a:r>
                      <a:r>
                        <a:rPr kumimoji="0" lang="en-US" sz="1400" b="1" u="none" strike="noStrike" cap="none" normalizeH="0" baseline="0" dirty="0" err="1" smtClean="0">
                          <a:ln>
                            <a:noFill/>
                          </a:ln>
                          <a:effectLst/>
                        </a:rPr>
                        <a:t>burid</a:t>
                      </a:r>
                      <a:r>
                        <a:rPr kumimoji="0" lang="en-US" sz="1400" b="1" u="none" strike="noStrike" cap="none" normalizeH="0" baseline="0" dirty="0" smtClean="0">
                          <a:ln>
                            <a:noFill/>
                          </a:ln>
                          <a:effectLst/>
                        </a:rPr>
                        <a:t>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(n = 1441)</a:t>
                      </a:r>
                      <a:endParaRPr kumimoji="0" lang="en-US" sz="1400" b="1" i="0" u="none" strike="noStrike" cap="none" normalizeH="0" baseline="0" dirty="0" smtClean="0">
                        <a:ln>
                          <a:noFill/>
                        </a:ln>
                        <a:solidFill>
                          <a:schemeClr val="tx1"/>
                        </a:solidFill>
                        <a:effectLst/>
                        <a:latin typeface="Arial" pitchFamily="34" charset="0"/>
                      </a:endParaRPr>
                    </a:p>
                  </a:txBody>
                  <a:tcPr anchor="b" horzOverflow="overflow">
                    <a:lnR w="57150" cap="flat" cmpd="sng" algn="ctr">
                      <a:solidFill>
                        <a:schemeClr val="tx2">
                          <a:lumMod val="90000"/>
                        </a:schemeClr>
                      </a:solidFill>
                      <a:prstDash val="solid"/>
                      <a:round/>
                      <a:headEnd type="none" w="med" len="med"/>
                      <a:tailEnd type="none" w="med" len="med"/>
                    </a:lnR>
                    <a:lnT w="57150" cap="flat" cmpd="sng" algn="ctr">
                      <a:solidFill>
                        <a:schemeClr val="tx2">
                          <a:lumMod val="90000"/>
                        </a:schemeClr>
                      </a:solidFill>
                      <a:prstDash val="solid"/>
                      <a:round/>
                      <a:headEnd type="none" w="med" len="med"/>
                      <a:tailEnd type="none" w="med" len="med"/>
                    </a:lnT>
                  </a:tcPr>
                </a:tc>
              </a:tr>
              <a:tr h="327402">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tr-TR" sz="1400" b="1" u="none" strike="noStrike" cap="none" normalizeH="0" baseline="0" dirty="0" smtClean="0">
                          <a:ln>
                            <a:noFill/>
                          </a:ln>
                          <a:effectLst/>
                        </a:rPr>
                        <a:t>erkek</a:t>
                      </a:r>
                      <a:r>
                        <a:rPr kumimoji="0" lang="en-US" sz="1400" b="1" u="none" strike="noStrike" cap="none" normalizeH="0" baseline="0" dirty="0" smtClean="0">
                          <a:ln>
                            <a:noFill/>
                          </a:ln>
                          <a:effectLst/>
                        </a:rPr>
                        <a:t> (%)</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57150" cap="flat" cmpd="sng" algn="ctr">
                      <a:solidFill>
                        <a:schemeClr val="tx2">
                          <a:lumMod val="90000"/>
                        </a:schemeClr>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smtClean="0">
                          <a:ln>
                            <a:noFill/>
                          </a:ln>
                          <a:effectLst/>
                        </a:rPr>
                        <a:t>4.0</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smtClean="0">
                          <a:ln>
                            <a:noFill/>
                          </a:ln>
                          <a:effectLst/>
                        </a:rPr>
                        <a:t>3.4</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smtClean="0">
                          <a:ln>
                            <a:noFill/>
                          </a:ln>
                          <a:effectLst/>
                        </a:rPr>
                        <a:t>3.4</a:t>
                      </a: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R w="57150" cap="flat" cmpd="sng" algn="ctr">
                      <a:solidFill>
                        <a:schemeClr val="tx2">
                          <a:lumMod val="90000"/>
                        </a:schemeClr>
                      </a:solidFill>
                      <a:prstDash val="solid"/>
                      <a:round/>
                      <a:headEnd type="none" w="med" len="med"/>
                      <a:tailEnd type="none" w="med" len="med"/>
                    </a:lnR>
                  </a:tcPr>
                </a:tc>
              </a:tr>
              <a:tr h="1159443">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tr-TR" sz="1400" b="1" u="none" strike="noStrike" cap="none" normalizeH="0" baseline="0" dirty="0" smtClean="0">
                          <a:ln>
                            <a:noFill/>
                          </a:ln>
                          <a:effectLst/>
                        </a:rPr>
                        <a:t>Kadın</a:t>
                      </a:r>
                      <a:r>
                        <a:rPr kumimoji="0" lang="en-US" sz="1400" b="1" u="none" strike="noStrike" cap="none" normalizeH="0" baseline="0" dirty="0" smtClean="0">
                          <a:ln>
                            <a:noFill/>
                          </a:ln>
                          <a:effectLst/>
                        </a:rPr>
                        <a:t>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  </a:t>
                      </a:r>
                      <a:r>
                        <a:rPr kumimoji="0" lang="tr-TR" sz="1400" b="1" u="none" strike="noStrike" cap="none" normalizeH="0" baseline="0" dirty="0" smtClean="0">
                          <a:ln>
                            <a:noFill/>
                          </a:ln>
                          <a:effectLst/>
                        </a:rPr>
                        <a:t>üst kstremite</a:t>
                      </a:r>
                      <a:r>
                        <a:rPr kumimoji="0" lang="en-US" sz="1400" b="1" u="none" strike="noStrike" cap="none" normalizeH="0" baseline="0" dirty="0" smtClean="0">
                          <a:ln>
                            <a:noFill/>
                          </a:ln>
                          <a:effectLst/>
                        </a:rPr>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  </a:t>
                      </a:r>
                      <a:r>
                        <a:rPr kumimoji="0" lang="tr-TR" sz="1400" b="1" u="none" strike="noStrike" cap="none" normalizeH="0" baseline="0" dirty="0" smtClean="0">
                          <a:ln>
                            <a:noFill/>
                          </a:ln>
                          <a:effectLst/>
                        </a:rPr>
                        <a:t>alt ekstremite</a:t>
                      </a:r>
                      <a:r>
                        <a:rPr kumimoji="0" lang="en-US" sz="1400" b="1" u="none" strike="noStrike" cap="none" normalizeH="0" baseline="0" dirty="0" smtClean="0">
                          <a:ln>
                            <a:noFill/>
                          </a:ln>
                          <a:effectLst/>
                        </a:rPr>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  </a:t>
                      </a:r>
                      <a:r>
                        <a:rPr kumimoji="0" lang="tr-TR" sz="1400" b="1" u="none" strike="noStrike" cap="none" normalizeH="0" baseline="0" dirty="0" smtClean="0">
                          <a:ln>
                            <a:noFill/>
                          </a:ln>
                          <a:effectLst/>
                        </a:rPr>
                        <a:t>kalça</a:t>
                      </a:r>
                      <a:r>
                        <a:rPr kumimoji="0" lang="en-US" sz="1400" b="1" u="none" strike="noStrike" cap="none" normalizeH="0" baseline="0" dirty="0" smtClean="0">
                          <a:ln>
                            <a:noFill/>
                          </a:ln>
                          <a:effectLst/>
                        </a:rPr>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  </a:t>
                      </a:r>
                      <a:r>
                        <a:rPr kumimoji="0" lang="tr-TR" sz="1400" b="1" u="none" strike="noStrike" cap="none" normalizeH="0" baseline="0" dirty="0" smtClean="0">
                          <a:ln>
                            <a:noFill/>
                          </a:ln>
                          <a:effectLst/>
                        </a:rPr>
                        <a:t>omurga</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L w="57150" cap="flat" cmpd="sng" algn="ctr">
                      <a:solidFill>
                        <a:schemeClr val="tx2">
                          <a:lumMod val="90000"/>
                        </a:schemeClr>
                      </a:solidFill>
                      <a:prstDash val="solid"/>
                      <a:round/>
                      <a:headEnd type="none" w="med" len="med"/>
                      <a:tailEnd type="none" w="med" len="med"/>
                    </a:lnL>
                    <a:lnB w="57150" cap="flat" cmpd="sng" algn="ctr">
                      <a:solidFill>
                        <a:schemeClr val="tx2">
                          <a:lumMod val="9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smtClean="0">
                          <a:ln>
                            <a:noFill/>
                          </a:ln>
                          <a:effectLst/>
                        </a:rPr>
                        <a:t>9.3</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3.4</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5.6</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0.3</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0.2</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B w="57150" cap="flat" cmpd="sng" algn="ctr">
                      <a:solidFill>
                        <a:schemeClr val="tx2">
                          <a:lumMod val="9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smtClean="0">
                          <a:ln>
                            <a:noFill/>
                          </a:ln>
                          <a:effectLst/>
                        </a:rPr>
                        <a:t>5.1*</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1.7</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3.1</a:t>
                      </a:r>
                      <a:r>
                        <a:rPr kumimoji="0" lang="en-US" sz="1400" b="1" u="none" strike="noStrike" cap="none" normalizeH="0" baseline="30000" dirty="0" smtClean="0">
                          <a:ln>
                            <a:noFill/>
                          </a:ln>
                          <a:effectLst/>
                        </a:rPr>
                        <a:t>†</a:t>
                      </a:r>
                      <a:r>
                        <a:rPr kumimoji="0" lang="en-US" sz="1400" b="1" u="none" strike="noStrike" cap="none" normalizeH="0" baseline="0" dirty="0" smtClean="0">
                          <a:ln>
                            <a:noFill/>
                          </a:ln>
                          <a:effectLst/>
                        </a:rPr>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0.3</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0.2</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B w="57150" cap="flat" cmpd="sng" algn="ctr">
                      <a:solidFill>
                        <a:schemeClr val="tx2">
                          <a:lumMod val="9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u="none" strike="noStrike" cap="none" normalizeH="0" baseline="0" dirty="0" smtClean="0">
                          <a:ln>
                            <a:noFill/>
                          </a:ln>
                          <a:effectLst/>
                        </a:rPr>
                        <a:t>3.5*</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1.5</a:t>
                      </a:r>
                      <a:r>
                        <a:rPr kumimoji="0" lang="en-US" sz="1400" b="1" u="none" strike="noStrike" cap="none" normalizeH="0" baseline="30000" dirty="0" smtClean="0">
                          <a:ln>
                            <a:noFill/>
                          </a:ln>
                          <a:effectLst/>
                        </a:rPr>
                        <a:t>†</a:t>
                      </a:r>
                      <a:r>
                        <a:rPr kumimoji="0" lang="en-US" sz="1400" b="1" u="none" strike="noStrike" cap="none" normalizeH="0" baseline="0" dirty="0" smtClean="0">
                          <a:ln>
                            <a:noFill/>
                          </a:ln>
                          <a:effectLst/>
                        </a:rPr>
                        <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1.3*</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0.0</a:t>
                      </a:r>
                      <a:br>
                        <a:rPr kumimoji="0" lang="en-US" sz="1400" b="1" u="none" strike="noStrike" cap="none" normalizeH="0" baseline="0" dirty="0" smtClean="0">
                          <a:ln>
                            <a:noFill/>
                          </a:ln>
                          <a:effectLst/>
                        </a:rPr>
                      </a:br>
                      <a:r>
                        <a:rPr kumimoji="0" lang="en-US" sz="1400" b="1" u="none" strike="noStrike" cap="none" normalizeH="0" baseline="0" dirty="0" smtClean="0">
                          <a:ln>
                            <a:noFill/>
                          </a:ln>
                          <a:effectLst/>
                        </a:rPr>
                        <a:t>0.2</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R w="57150" cap="flat" cmpd="sng" algn="ctr">
                      <a:solidFill>
                        <a:schemeClr val="tx2">
                          <a:lumMod val="90000"/>
                        </a:schemeClr>
                      </a:solidFill>
                      <a:prstDash val="solid"/>
                      <a:round/>
                      <a:headEnd type="none" w="med" len="med"/>
                      <a:tailEnd type="none" w="med" len="med"/>
                    </a:lnR>
                    <a:lnB w="57150" cap="flat" cmpd="sng" algn="ctr">
                      <a:solidFill>
                        <a:schemeClr val="tx2">
                          <a:lumMod val="90000"/>
                        </a:schemeClr>
                      </a:solidFill>
                      <a:prstDash val="solid"/>
                      <a:round/>
                      <a:headEnd type="none" w="med" len="med"/>
                      <a:tailEnd type="none" w="med" len="med"/>
                    </a:lnB>
                  </a:tcPr>
                </a:tc>
              </a:tr>
            </a:tbl>
          </a:graphicData>
        </a:graphic>
      </p:graphicFrame>
      <p:sp>
        <p:nvSpPr>
          <p:cNvPr id="33818" name="Text Box 31"/>
          <p:cNvSpPr txBox="1">
            <a:spLocks noChangeArrowheads="1"/>
          </p:cNvSpPr>
          <p:nvPr/>
        </p:nvSpPr>
        <p:spPr bwMode="auto">
          <a:xfrm>
            <a:off x="4643438" y="6429375"/>
            <a:ext cx="4114800" cy="274638"/>
          </a:xfrm>
          <a:prstGeom prst="rect">
            <a:avLst/>
          </a:prstGeom>
          <a:noFill/>
          <a:ln w="9525">
            <a:noFill/>
            <a:miter lim="800000"/>
            <a:headEnd/>
            <a:tailEnd/>
          </a:ln>
        </p:spPr>
        <p:txBody>
          <a:bodyPr lIns="0" rIns="0" anchor="b">
            <a:spAutoFit/>
          </a:bodyPr>
          <a:lstStyle/>
          <a:p>
            <a:pPr algn="r">
              <a:spcBef>
                <a:spcPct val="50000"/>
              </a:spcBef>
            </a:pPr>
            <a:r>
              <a:rPr lang="en-US" sz="1200">
                <a:latin typeface="Corbel" pitchFamily="34" charset="0"/>
              </a:rPr>
              <a:t>Kahn SE et al. </a:t>
            </a:r>
            <a:r>
              <a:rPr lang="en-US" sz="1200" i="1">
                <a:latin typeface="Corbel" pitchFamily="34" charset="0"/>
              </a:rPr>
              <a:t>N Engl J Med.</a:t>
            </a:r>
            <a:r>
              <a:rPr lang="en-US" sz="1200">
                <a:latin typeface="Corbel" pitchFamily="34" charset="0"/>
              </a:rPr>
              <a:t> 2006;355:2427-43.</a:t>
            </a:r>
          </a:p>
        </p:txBody>
      </p:sp>
      <p:sp>
        <p:nvSpPr>
          <p:cNvPr id="33819" name="Text Box 32"/>
          <p:cNvSpPr txBox="1">
            <a:spLocks noChangeArrowheads="1"/>
          </p:cNvSpPr>
          <p:nvPr/>
        </p:nvSpPr>
        <p:spPr bwMode="auto">
          <a:xfrm>
            <a:off x="857250" y="5381625"/>
            <a:ext cx="3357563" cy="261938"/>
          </a:xfrm>
          <a:prstGeom prst="rect">
            <a:avLst/>
          </a:prstGeom>
          <a:noFill/>
          <a:ln w="9525">
            <a:noFill/>
            <a:miter lim="800000"/>
            <a:headEnd/>
            <a:tailEnd/>
          </a:ln>
        </p:spPr>
        <p:txBody>
          <a:bodyPr lIns="0" rIns="0" anchor="b">
            <a:spAutoFit/>
          </a:bodyPr>
          <a:lstStyle/>
          <a:p>
            <a:r>
              <a:rPr lang="en-US" sz="1100" b="1">
                <a:latin typeface="Corbel" pitchFamily="34" charset="0"/>
              </a:rPr>
              <a:t>*P &lt; 0.01 </a:t>
            </a:r>
            <a:r>
              <a:rPr lang="tr-TR" sz="1100" b="1">
                <a:latin typeface="Corbel" pitchFamily="34" charset="0"/>
              </a:rPr>
              <a:t> </a:t>
            </a:r>
            <a:r>
              <a:rPr lang="en-US" sz="1100" b="1">
                <a:latin typeface="Corbel" pitchFamily="34" charset="0"/>
              </a:rPr>
              <a:t> </a:t>
            </a:r>
            <a:r>
              <a:rPr lang="tr-TR" sz="1100" b="1">
                <a:latin typeface="Corbel" pitchFamily="34" charset="0"/>
              </a:rPr>
              <a:t>roziglitazon</a:t>
            </a:r>
            <a:r>
              <a:rPr lang="en-US" sz="1100" b="1">
                <a:latin typeface="Corbel" pitchFamily="34" charset="0"/>
              </a:rPr>
              <a:t>; </a:t>
            </a:r>
            <a:r>
              <a:rPr lang="en-US" sz="1100" b="1" baseline="30000">
                <a:latin typeface="Corbel" pitchFamily="34" charset="0"/>
              </a:rPr>
              <a:t>†</a:t>
            </a:r>
            <a:r>
              <a:rPr lang="en-US" sz="1100" b="1">
                <a:latin typeface="Corbel" pitchFamily="34" charset="0"/>
              </a:rPr>
              <a:t>P &lt; 0.05 </a:t>
            </a:r>
            <a:r>
              <a:rPr lang="tr-TR" sz="1100" b="1">
                <a:latin typeface="Corbel" pitchFamily="34" charset="0"/>
              </a:rPr>
              <a:t> </a:t>
            </a:r>
            <a:r>
              <a:rPr lang="en-US" sz="1100" b="1">
                <a:latin typeface="Corbel" pitchFamily="34" charset="0"/>
              </a:rPr>
              <a:t> ro</a:t>
            </a:r>
            <a:r>
              <a:rPr lang="tr-TR" sz="1100" b="1">
                <a:latin typeface="Corbel" pitchFamily="34" charset="0"/>
              </a:rPr>
              <a:t>ziglitazon</a:t>
            </a:r>
            <a:endParaRPr lang="en-US" sz="1100" b="1">
              <a:latin typeface="Corbel" pitchFamily="34" charset="0"/>
            </a:endParaRPr>
          </a:p>
        </p:txBody>
      </p:sp>
      <p:pic>
        <p:nvPicPr>
          <p:cNvPr id="33820" name="Picture 4" descr="L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 name="Text Box 5"/>
          <p:cNvSpPr txBox="1">
            <a:spLocks noChangeArrowheads="1"/>
          </p:cNvSpPr>
          <p:nvPr/>
        </p:nvSpPr>
        <p:spPr bwMode="auto">
          <a:xfrm>
            <a:off x="5130800" y="5053013"/>
            <a:ext cx="3762375" cy="823912"/>
          </a:xfrm>
          <a:prstGeom prst="rect">
            <a:avLst/>
          </a:prstGeom>
          <a:noFill/>
          <a:ln w="9525">
            <a:noFill/>
            <a:miter lim="800000"/>
            <a:headEnd/>
            <a:tailEnd/>
          </a:ln>
          <a:effectLst/>
        </p:spPr>
        <p:txBody>
          <a:bodyPr>
            <a:spAutoFit/>
          </a:bodyPr>
          <a:lstStyle/>
          <a:p>
            <a:pPr fontAlgn="auto">
              <a:spcBef>
                <a:spcPts val="0"/>
              </a:spcBef>
              <a:spcAft>
                <a:spcPts val="0"/>
              </a:spcAft>
              <a:defRPr/>
            </a:pPr>
            <a:r>
              <a:rPr lang="tr-TR" sz="4800" b="1" dirty="0">
                <a:solidFill>
                  <a:srgbClr val="FFFF99"/>
                </a:solidFill>
                <a:effectLst>
                  <a:outerShdw blurRad="38100" dist="38100" dir="2700000" algn="tl">
                    <a:srgbClr val="000000"/>
                  </a:outerShdw>
                </a:effectLst>
                <a:latin typeface="+mn-lt"/>
                <a:cs typeface="+mn-cs"/>
              </a:rPr>
              <a:t>Teşekkürler</a:t>
            </a:r>
            <a:endParaRPr lang="en-US" sz="4800" b="1" dirty="0">
              <a:solidFill>
                <a:srgbClr val="FFFF99"/>
              </a:solidFill>
              <a:effectLst>
                <a:outerShdw blurRad="38100" dist="38100" dir="2700000" algn="tl">
                  <a:srgbClr val="000000"/>
                </a:outerShdw>
              </a:effectLst>
              <a:latin typeface="+mn-lt"/>
              <a:cs typeface="+mn-cs"/>
            </a:endParaRPr>
          </a:p>
        </p:txBody>
      </p:sp>
    </p:spTree>
    <p:extLst>
      <p:ext uri="{BB962C8B-B14F-4D97-AF65-F5344CB8AC3E}">
        <p14:creationId xmlns="" xmlns:p14="http://schemas.microsoft.com/office/powerpoint/2010/main" val="119940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2132856"/>
            <a:ext cx="7702624" cy="2088232"/>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Tx/>
              <a:buBlip>
                <a:blip r:embed="rId2"/>
              </a:buBlip>
            </a:pPr>
            <a:r>
              <a:rPr lang="tr-TR" sz="2800" b="1" dirty="0" smtClean="0">
                <a:solidFill>
                  <a:schemeClr val="tx1">
                    <a:lumMod val="95000"/>
                  </a:schemeClr>
                </a:solidFill>
              </a:rPr>
              <a:t>Aşikar hipotiroidi prevalansı </a:t>
            </a:r>
            <a:r>
              <a:rPr lang="pt-BR" b="1" dirty="0" smtClean="0">
                <a:solidFill>
                  <a:schemeClr val="tx1">
                    <a:lumMod val="95000"/>
                  </a:schemeClr>
                </a:solidFill>
              </a:rPr>
              <a:t>0.1-2%</a:t>
            </a:r>
            <a:endParaRPr lang="tr-TR" b="1" dirty="0" smtClean="0">
              <a:solidFill>
                <a:schemeClr val="tx1">
                  <a:lumMod val="95000"/>
                </a:schemeClr>
              </a:solidFill>
            </a:endParaRPr>
          </a:p>
          <a:p>
            <a:pPr marL="68580" indent="0">
              <a:buNone/>
            </a:pPr>
            <a:endParaRPr lang="pt-BR" b="1" dirty="0" smtClean="0">
              <a:solidFill>
                <a:schemeClr val="tx1">
                  <a:lumMod val="95000"/>
                </a:schemeClr>
              </a:solidFill>
            </a:endParaRPr>
          </a:p>
          <a:p>
            <a:pPr>
              <a:buFontTx/>
              <a:buBlip>
                <a:blip r:embed="rId2"/>
              </a:buBlip>
            </a:pPr>
            <a:r>
              <a:rPr lang="pt-BR" b="1" dirty="0" smtClean="0">
                <a:solidFill>
                  <a:schemeClr val="tx1">
                    <a:lumMod val="95000"/>
                  </a:schemeClr>
                </a:solidFill>
              </a:rPr>
              <a:t>  </a:t>
            </a:r>
            <a:r>
              <a:rPr lang="tr-TR" b="1" dirty="0" smtClean="0">
                <a:solidFill>
                  <a:schemeClr val="tx1">
                    <a:lumMod val="95000"/>
                  </a:schemeClr>
                </a:solidFill>
              </a:rPr>
              <a:t>subklinik hipotiroidi prevalansı</a:t>
            </a:r>
            <a:r>
              <a:rPr lang="pt-BR" b="1" dirty="0" smtClean="0">
                <a:solidFill>
                  <a:schemeClr val="tx1">
                    <a:lumMod val="95000"/>
                  </a:schemeClr>
                </a:solidFill>
              </a:rPr>
              <a:t> </a:t>
            </a:r>
            <a:r>
              <a:rPr lang="tr-TR" b="1" dirty="0" smtClean="0">
                <a:solidFill>
                  <a:schemeClr val="tx1">
                    <a:lumMod val="95000"/>
                  </a:schemeClr>
                </a:solidFill>
              </a:rPr>
              <a:t> </a:t>
            </a:r>
            <a:r>
              <a:rPr lang="pt-BR" b="1" dirty="0" smtClean="0">
                <a:solidFill>
                  <a:schemeClr val="tx1">
                    <a:lumMod val="95000"/>
                  </a:schemeClr>
                </a:solidFill>
              </a:rPr>
              <a:t> 4- 8.5%</a:t>
            </a:r>
            <a:endParaRPr lang="tr-TR" b="1" dirty="0" smtClean="0">
              <a:solidFill>
                <a:schemeClr val="tx1">
                  <a:lumMod val="95000"/>
                </a:schemeClr>
              </a:solidFill>
            </a:endParaRPr>
          </a:p>
          <a:p>
            <a:pPr marL="68580" indent="0">
              <a:buNone/>
            </a:pPr>
            <a:r>
              <a:rPr lang="tr-TR" b="1" dirty="0" smtClean="0">
                <a:solidFill>
                  <a:schemeClr val="tx1">
                    <a:lumMod val="95000"/>
                  </a:schemeClr>
                </a:solidFill>
              </a:rPr>
              <a:t>     </a:t>
            </a:r>
            <a:r>
              <a:rPr lang="pt-BR" b="1" dirty="0" smtClean="0">
                <a:solidFill>
                  <a:schemeClr val="tx1">
                    <a:lumMod val="95000"/>
                  </a:schemeClr>
                </a:solidFill>
              </a:rPr>
              <a:t>&gt; 60</a:t>
            </a:r>
            <a:r>
              <a:rPr lang="tr-TR" b="1" dirty="0" smtClean="0">
                <a:solidFill>
                  <a:schemeClr val="tx1">
                    <a:lumMod val="95000"/>
                  </a:schemeClr>
                </a:solidFill>
              </a:rPr>
              <a:t>y kadınlarda %14-20</a:t>
            </a:r>
            <a:endParaRPr lang="pt-BR" b="1" dirty="0" smtClean="0">
              <a:solidFill>
                <a:schemeClr val="tx1">
                  <a:lumMod val="95000"/>
                </a:schemeClr>
              </a:solidFill>
            </a:endParaRPr>
          </a:p>
          <a:p>
            <a:pPr marL="68580" indent="0">
              <a:buNone/>
            </a:pPr>
            <a:endParaRPr lang="pt-BR" b="1" dirty="0">
              <a:solidFill>
                <a:schemeClr val="tx1">
                  <a:lumMod val="95000"/>
                </a:schemeClr>
              </a:solidFill>
            </a:endParaRPr>
          </a:p>
        </p:txBody>
      </p:sp>
      <p:sp>
        <p:nvSpPr>
          <p:cNvPr id="3" name="TextBox 2"/>
          <p:cNvSpPr txBox="1"/>
          <p:nvPr/>
        </p:nvSpPr>
        <p:spPr>
          <a:xfrm>
            <a:off x="611560" y="395953"/>
            <a:ext cx="8084264" cy="707886"/>
          </a:xfrm>
          <a:prstGeom prst="rect">
            <a:avLst/>
          </a:prstGeom>
          <a:noFill/>
        </p:spPr>
        <p:txBody>
          <a:bodyPr wrap="none" rtlCol="0">
            <a:spAutoFit/>
          </a:bodyPr>
          <a:lstStyle/>
          <a:p>
            <a:r>
              <a:rPr lang="tr-TR" sz="4000" b="1" dirty="0" smtClean="0">
                <a:solidFill>
                  <a:schemeClr val="accent6">
                    <a:lumMod val="20000"/>
                    <a:lumOff val="80000"/>
                  </a:schemeClr>
                </a:solidFill>
              </a:rPr>
              <a:t>Aşikar ve subklinik hipotiroidi sıklığı</a:t>
            </a:r>
            <a:endParaRPr lang="tr-TR" sz="4000" b="1" dirty="0">
              <a:solidFill>
                <a:schemeClr val="accent6">
                  <a:lumMod val="20000"/>
                  <a:lumOff val="80000"/>
                </a:schemeClr>
              </a:solidFill>
            </a:endParaRPr>
          </a:p>
        </p:txBody>
      </p:sp>
      <p:pic>
        <p:nvPicPr>
          <p:cNvPr id="13314" name="Picture 2" descr="http://www.drharper.ca/images/Thyroid.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87083" y="4365104"/>
            <a:ext cx="1601341" cy="1643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99557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44824"/>
            <a:ext cx="7704856" cy="3582519"/>
          </a:xfrm>
          <a:prstGeom prst="rect">
            <a:avLst/>
          </a:prstGeom>
        </p:spPr>
        <p:txBody>
          <a:bodyPr wrap="square">
            <a:spAutoFit/>
          </a:bodyPr>
          <a:lstStyle/>
          <a:p>
            <a:pPr marL="342900" indent="-342900">
              <a:lnSpc>
                <a:spcPct val="90000"/>
              </a:lnSpc>
              <a:buFont typeface="Arial" pitchFamily="34" charset="0"/>
              <a:buChar char="•"/>
            </a:pPr>
            <a:r>
              <a:rPr lang="tr-TR" sz="2800" b="1" dirty="0" smtClean="0"/>
              <a:t>Kronik otoimmün tiroidit (hashimato hastalığı</a:t>
            </a:r>
            <a:r>
              <a:rPr lang="en-IE" sz="2800" b="1" dirty="0" smtClean="0"/>
              <a:t>)</a:t>
            </a:r>
          </a:p>
          <a:p>
            <a:pPr marL="342900" indent="-342900">
              <a:lnSpc>
                <a:spcPct val="90000"/>
              </a:lnSpc>
              <a:buFont typeface="Arial" pitchFamily="34" charset="0"/>
              <a:buChar char="•"/>
            </a:pPr>
            <a:r>
              <a:rPr lang="en-IE" sz="2800" b="1" dirty="0" err="1" smtClean="0"/>
              <a:t>Radioa</a:t>
            </a:r>
            <a:r>
              <a:rPr lang="tr-TR" sz="2800" b="1" dirty="0" smtClean="0"/>
              <a:t>ktif iyot  tedavisi</a:t>
            </a:r>
            <a:endParaRPr lang="en-IE" sz="2800" b="1" dirty="0" smtClean="0"/>
          </a:p>
          <a:p>
            <a:pPr marL="342900" indent="-342900">
              <a:lnSpc>
                <a:spcPct val="90000"/>
              </a:lnSpc>
              <a:buFont typeface="Arial" pitchFamily="34" charset="0"/>
              <a:buChar char="•"/>
            </a:pPr>
            <a:r>
              <a:rPr lang="tr-TR" sz="2800" b="1" dirty="0" smtClean="0"/>
              <a:t>Tiroidektomi sonrası</a:t>
            </a:r>
            <a:endParaRPr lang="en-IE" sz="2800" b="1" dirty="0" smtClean="0"/>
          </a:p>
          <a:p>
            <a:pPr marL="342900" indent="-342900">
              <a:lnSpc>
                <a:spcPct val="90000"/>
              </a:lnSpc>
              <a:buFont typeface="Arial" pitchFamily="34" charset="0"/>
              <a:buChar char="•"/>
            </a:pPr>
            <a:r>
              <a:rPr lang="en-IE" sz="2800" b="1" dirty="0" smtClean="0"/>
              <a:t>Anti-t</a:t>
            </a:r>
            <a:r>
              <a:rPr lang="tr-TR" sz="2800" b="1" dirty="0" smtClean="0"/>
              <a:t>iroid ilaçlar  (</a:t>
            </a:r>
            <a:r>
              <a:rPr lang="en-IE" sz="2800" b="1" dirty="0" smtClean="0"/>
              <a:t>PTU</a:t>
            </a:r>
            <a:r>
              <a:rPr lang="tr-TR" sz="2800" b="1" dirty="0" smtClean="0"/>
              <a:t>, metimazol</a:t>
            </a:r>
            <a:r>
              <a:rPr lang="en-IE" sz="2800" b="1" dirty="0" smtClean="0"/>
              <a:t>)</a:t>
            </a:r>
          </a:p>
          <a:p>
            <a:pPr marL="342900" indent="-342900">
              <a:lnSpc>
                <a:spcPct val="90000"/>
              </a:lnSpc>
              <a:buFont typeface="Arial" pitchFamily="34" charset="0"/>
              <a:buChar char="•"/>
            </a:pPr>
            <a:r>
              <a:rPr lang="en-IE" sz="2800" b="1" dirty="0" smtClean="0"/>
              <a:t>Lithium </a:t>
            </a:r>
            <a:r>
              <a:rPr lang="tr-TR" sz="2800" b="1" dirty="0" smtClean="0"/>
              <a:t>,</a:t>
            </a:r>
            <a:r>
              <a:rPr lang="en-IE" sz="2800" b="1" dirty="0" err="1" smtClean="0"/>
              <a:t>Amioderone</a:t>
            </a:r>
            <a:endParaRPr lang="en-IE" sz="2800" b="1" dirty="0" smtClean="0"/>
          </a:p>
          <a:p>
            <a:pPr marL="342900" indent="-342900">
              <a:lnSpc>
                <a:spcPct val="90000"/>
              </a:lnSpc>
              <a:buFont typeface="Arial" pitchFamily="34" charset="0"/>
              <a:buChar char="•"/>
            </a:pPr>
            <a:r>
              <a:rPr lang="en-IE" sz="2800" b="1" dirty="0" smtClean="0"/>
              <a:t>I</a:t>
            </a:r>
            <a:r>
              <a:rPr lang="tr-TR" sz="2800" b="1" dirty="0" smtClean="0"/>
              <a:t>yot eksikliği</a:t>
            </a:r>
            <a:endParaRPr lang="en-IE" sz="2800" b="1" dirty="0" smtClean="0"/>
          </a:p>
          <a:p>
            <a:pPr marL="342900" indent="-342900">
              <a:lnSpc>
                <a:spcPct val="90000"/>
              </a:lnSpc>
              <a:buFont typeface="Arial" pitchFamily="34" charset="0"/>
              <a:buChar char="•"/>
            </a:pPr>
            <a:r>
              <a:rPr lang="en-IE" sz="2800" b="1" dirty="0" err="1" smtClean="0"/>
              <a:t>Suba</a:t>
            </a:r>
            <a:r>
              <a:rPr lang="tr-TR" sz="2800" b="1" dirty="0" smtClean="0"/>
              <a:t>kut </a:t>
            </a:r>
            <a:r>
              <a:rPr lang="en-IE" sz="2800" b="1" dirty="0" smtClean="0"/>
              <a:t> t</a:t>
            </a:r>
            <a:r>
              <a:rPr lang="tr-TR" sz="2800" b="1" dirty="0" smtClean="0"/>
              <a:t>iroidit</a:t>
            </a:r>
            <a:endParaRPr lang="en-IE" sz="2800" b="1" dirty="0" smtClean="0"/>
          </a:p>
          <a:p>
            <a:pPr marL="342900" indent="-342900">
              <a:lnSpc>
                <a:spcPct val="90000"/>
              </a:lnSpc>
              <a:buFont typeface="Arial" pitchFamily="34" charset="0"/>
              <a:buChar char="•"/>
            </a:pPr>
            <a:r>
              <a:rPr lang="en-IE" sz="2800" b="1" dirty="0" err="1" smtClean="0"/>
              <a:t>Infiltra</a:t>
            </a:r>
            <a:r>
              <a:rPr lang="tr-TR" sz="2800" b="1" dirty="0" smtClean="0"/>
              <a:t>tif hastalıklar</a:t>
            </a:r>
            <a:endParaRPr lang="en-IE" sz="2800" b="1" dirty="0" smtClean="0"/>
          </a:p>
          <a:p>
            <a:pPr marL="342900" indent="-342900">
              <a:lnSpc>
                <a:spcPct val="90000"/>
              </a:lnSpc>
              <a:buFont typeface="Arial" pitchFamily="34" charset="0"/>
              <a:buChar char="•"/>
            </a:pPr>
            <a:r>
              <a:rPr lang="en-IE" sz="2800" b="1" dirty="0" err="1" smtClean="0"/>
              <a:t>Agen</a:t>
            </a:r>
            <a:r>
              <a:rPr lang="tr-TR" sz="2800" b="1" dirty="0" smtClean="0"/>
              <a:t>ez</a:t>
            </a:r>
            <a:endParaRPr lang="en-US" sz="2800" b="1" dirty="0"/>
          </a:p>
        </p:txBody>
      </p:sp>
      <p:sp>
        <p:nvSpPr>
          <p:cNvPr id="3" name="TextBox 2"/>
          <p:cNvSpPr txBox="1"/>
          <p:nvPr/>
        </p:nvSpPr>
        <p:spPr>
          <a:xfrm>
            <a:off x="1043608" y="457508"/>
            <a:ext cx="6107762" cy="707886"/>
          </a:xfrm>
          <a:prstGeom prst="rect">
            <a:avLst/>
          </a:prstGeom>
          <a:noFill/>
        </p:spPr>
        <p:txBody>
          <a:bodyPr wrap="none" rtlCol="0">
            <a:spAutoFit/>
          </a:bodyPr>
          <a:lstStyle/>
          <a:p>
            <a:r>
              <a:rPr lang="tr-TR" sz="4000" dirty="0" smtClean="0">
                <a:solidFill>
                  <a:schemeClr val="accent6">
                    <a:lumMod val="20000"/>
                    <a:lumOff val="80000"/>
                  </a:schemeClr>
                </a:solidFill>
              </a:rPr>
              <a:t>Primer hipotiroidi nedenleri </a:t>
            </a:r>
            <a:endParaRPr lang="tr-TR" sz="4000" dirty="0">
              <a:solidFill>
                <a:schemeClr val="accent6">
                  <a:lumMod val="20000"/>
                  <a:lumOff val="80000"/>
                </a:schemeClr>
              </a:solidFill>
            </a:endParaRPr>
          </a:p>
        </p:txBody>
      </p:sp>
    </p:spTree>
    <p:extLst>
      <p:ext uri="{BB962C8B-B14F-4D97-AF65-F5344CB8AC3E}">
        <p14:creationId xmlns="" xmlns:p14="http://schemas.microsoft.com/office/powerpoint/2010/main" val="227721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12168" y="413792"/>
            <a:ext cx="5324128" cy="1143000"/>
          </a:xfrm>
        </p:spPr>
        <p:txBody>
          <a:bodyPr/>
          <a:lstStyle/>
          <a:p>
            <a:r>
              <a:rPr lang="tr-TR" sz="3600" dirty="0" smtClean="0">
                <a:solidFill>
                  <a:schemeClr val="accent4">
                    <a:lumMod val="20000"/>
                    <a:lumOff val="80000"/>
                  </a:schemeClr>
                </a:solidFill>
                <a:cs typeface="Times New Roman" pitchFamily="18" charset="0"/>
              </a:rPr>
              <a:t>Semptom ve bulgular</a:t>
            </a:r>
            <a:endParaRPr lang="pt-BR" sz="3600" dirty="0">
              <a:solidFill>
                <a:schemeClr val="accent4">
                  <a:lumMod val="20000"/>
                  <a:lumOff val="80000"/>
                </a:schemeClr>
              </a:solidFill>
              <a:cs typeface="Times New Roman"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4137030977"/>
              </p:ext>
            </p:extLst>
          </p:nvPr>
        </p:nvGraphicFramePr>
        <p:xfrm>
          <a:off x="395536" y="1737960"/>
          <a:ext cx="8136903" cy="3962400"/>
        </p:xfrm>
        <a:graphic>
          <a:graphicData uri="http://schemas.openxmlformats.org/drawingml/2006/table">
            <a:tbl>
              <a:tblPr firstRow="1" bandRow="1">
                <a:tableStyleId>{93296810-A885-4BE3-A3E7-6D5BEEA58F35}</a:tableStyleId>
              </a:tblPr>
              <a:tblGrid>
                <a:gridCol w="2533390"/>
                <a:gridCol w="2891212"/>
                <a:gridCol w="2712301"/>
              </a:tblGrid>
              <a:tr h="370840">
                <a:tc>
                  <a:txBody>
                    <a:bodyPr/>
                    <a:lstStyle/>
                    <a:p>
                      <a:r>
                        <a:rPr lang="tr-TR" sz="2000" dirty="0" smtClean="0"/>
                        <a:t>Mekanizma</a:t>
                      </a:r>
                      <a:endParaRPr lang="tr-TR" sz="2000" b="1" dirty="0"/>
                    </a:p>
                  </a:txBody>
                  <a:tcPr/>
                </a:tc>
                <a:tc>
                  <a:txBody>
                    <a:bodyPr/>
                    <a:lstStyle/>
                    <a:p>
                      <a:r>
                        <a:rPr lang="tr-TR" sz="2000" dirty="0" smtClean="0"/>
                        <a:t>Semptom</a:t>
                      </a:r>
                      <a:endParaRPr lang="tr-TR" sz="2000" dirty="0"/>
                    </a:p>
                  </a:txBody>
                  <a:tcPr/>
                </a:tc>
                <a:tc>
                  <a:txBody>
                    <a:bodyPr/>
                    <a:lstStyle/>
                    <a:p>
                      <a:r>
                        <a:rPr lang="tr-TR" sz="2000" dirty="0" smtClean="0"/>
                        <a:t>bulgular</a:t>
                      </a:r>
                      <a:endParaRPr lang="tr-TR" sz="2000" dirty="0"/>
                    </a:p>
                  </a:txBody>
                  <a:tcPr/>
                </a:tc>
              </a:tr>
              <a:tr h="370840">
                <a:tc>
                  <a:txBody>
                    <a:bodyPr/>
                    <a:lstStyle/>
                    <a:p>
                      <a:r>
                        <a:rPr lang="tr-TR" dirty="0" smtClean="0"/>
                        <a:t>Metabolik yavaşlama</a:t>
                      </a:r>
                      <a:endParaRPr lang="tr-TR" b="1" dirty="0">
                        <a:solidFill>
                          <a:srgbClr val="660066"/>
                        </a:solidFill>
                      </a:endParaRPr>
                    </a:p>
                  </a:txBody>
                  <a:tcPr/>
                </a:tc>
                <a:tc>
                  <a:txBody>
                    <a:bodyPr/>
                    <a:lstStyle/>
                    <a:p>
                      <a:r>
                        <a:rPr lang="tr-TR" dirty="0" smtClean="0"/>
                        <a:t>Halsizlik ,kas güçsüzlüğü, soğuk intoleransı, kilo</a:t>
                      </a:r>
                      <a:r>
                        <a:rPr lang="tr-TR" baseline="0" dirty="0" smtClean="0"/>
                        <a:t> alımı, kognitif disfonksiyon, konstipasyon, büyüme geriliği</a:t>
                      </a:r>
                      <a:endParaRPr lang="tr-TR" dirty="0"/>
                    </a:p>
                  </a:txBody>
                  <a:tcPr/>
                </a:tc>
                <a:tc>
                  <a:txBody>
                    <a:bodyPr/>
                    <a:lstStyle/>
                    <a:p>
                      <a:r>
                        <a:rPr lang="tr-TR" dirty="0" smtClean="0"/>
                        <a:t>Hareketlerde</a:t>
                      </a:r>
                      <a:r>
                        <a:rPr lang="tr-TR" baseline="0" dirty="0" smtClean="0"/>
                        <a:t> ve konuşmada yavaşlama , reflekslerde azalma, bradikardi</a:t>
                      </a:r>
                      <a:endParaRPr lang="tr-TR" dirty="0"/>
                    </a:p>
                  </a:txBody>
                  <a:tcPr/>
                </a:tc>
              </a:tr>
              <a:tr h="370840">
                <a:tc>
                  <a:txBody>
                    <a:bodyPr/>
                    <a:lstStyle/>
                    <a:p>
                      <a:r>
                        <a:rPr lang="tr-TR" dirty="0" smtClean="0"/>
                        <a:t>Matriks</a:t>
                      </a:r>
                      <a:r>
                        <a:rPr lang="tr-TR" baseline="0" dirty="0" smtClean="0"/>
                        <a:t> birikimi</a:t>
                      </a:r>
                      <a:endParaRPr lang="tr-TR" b="1" dirty="0">
                        <a:solidFill>
                          <a:srgbClr val="660066"/>
                        </a:solidFill>
                      </a:endParaRPr>
                    </a:p>
                  </a:txBody>
                  <a:tcPr/>
                </a:tc>
                <a:tc>
                  <a:txBody>
                    <a:bodyPr/>
                    <a:lstStyle/>
                    <a:p>
                      <a:r>
                        <a:rPr lang="tr-TR" dirty="0" smtClean="0"/>
                        <a:t>Kuru cilt</a:t>
                      </a:r>
                    </a:p>
                    <a:p>
                      <a:r>
                        <a:rPr lang="tr-TR" dirty="0" smtClean="0"/>
                        <a:t>Ses kısıklığı</a:t>
                      </a:r>
                    </a:p>
                    <a:p>
                      <a:r>
                        <a:rPr lang="tr-TR" dirty="0" smtClean="0"/>
                        <a:t>Ödem</a:t>
                      </a:r>
                    </a:p>
                    <a:p>
                      <a:r>
                        <a:rPr lang="tr-TR" dirty="0" smtClean="0"/>
                        <a:t>Sinir</a:t>
                      </a:r>
                      <a:r>
                        <a:rPr lang="tr-TR" baseline="0" dirty="0" smtClean="0"/>
                        <a:t> sıkışmaları</a:t>
                      </a:r>
                      <a:endParaRPr lang="tr-TR" dirty="0"/>
                    </a:p>
                  </a:txBody>
                  <a:tcPr/>
                </a:tc>
                <a:tc>
                  <a:txBody>
                    <a:bodyPr/>
                    <a:lstStyle/>
                    <a:p>
                      <a:r>
                        <a:rPr lang="tr-TR" dirty="0" smtClean="0"/>
                        <a:t>Cillte kalınlaşma</a:t>
                      </a:r>
                    </a:p>
                    <a:p>
                      <a:r>
                        <a:rPr lang="tr-TR" dirty="0" smtClean="0"/>
                        <a:t>Yüzde şişkinlik</a:t>
                      </a:r>
                    </a:p>
                    <a:p>
                      <a:r>
                        <a:rPr lang="tr-TR" dirty="0" smtClean="0"/>
                        <a:t>Periorbital</a:t>
                      </a:r>
                      <a:r>
                        <a:rPr lang="tr-TR" baseline="0" dirty="0" smtClean="0"/>
                        <a:t> ödem</a:t>
                      </a:r>
                    </a:p>
                    <a:p>
                      <a:r>
                        <a:rPr lang="tr-TR" baseline="0" dirty="0" smtClean="0"/>
                        <a:t>Dilde kalınlaşma</a:t>
                      </a:r>
                      <a:endParaRPr lang="tr-TR" dirty="0"/>
                    </a:p>
                  </a:txBody>
                  <a:tcPr/>
                </a:tc>
              </a:tr>
              <a:tr h="370840">
                <a:tc>
                  <a:txBody>
                    <a:bodyPr/>
                    <a:lstStyle/>
                    <a:p>
                      <a:r>
                        <a:rPr lang="tr-TR" dirty="0" smtClean="0"/>
                        <a:t>diğer</a:t>
                      </a:r>
                      <a:endParaRPr lang="tr-TR" b="1" dirty="0">
                        <a:solidFill>
                          <a:srgbClr val="660066"/>
                        </a:solidFill>
                      </a:endParaRPr>
                    </a:p>
                  </a:txBody>
                  <a:tcPr/>
                </a:tc>
                <a:tc>
                  <a:txBody>
                    <a:bodyPr/>
                    <a:lstStyle/>
                    <a:p>
                      <a:r>
                        <a:rPr lang="tr-TR" dirty="0" smtClean="0"/>
                        <a:t>İşitmede azalma, miyalji</a:t>
                      </a:r>
                      <a:r>
                        <a:rPr lang="tr-TR" baseline="0" dirty="0" smtClean="0"/>
                        <a:t> parestezi , depresyon, artralji, infertilite</a:t>
                      </a:r>
                      <a:endParaRPr lang="tr-TR" dirty="0"/>
                    </a:p>
                  </a:txBody>
                  <a:tcPr/>
                </a:tc>
                <a:tc>
                  <a:txBody>
                    <a:bodyPr/>
                    <a:lstStyle/>
                    <a:p>
                      <a:r>
                        <a:rPr lang="tr-TR" dirty="0" smtClean="0"/>
                        <a:t>Distolik hipertansiyon,</a:t>
                      </a:r>
                      <a:r>
                        <a:rPr lang="tr-TR" baseline="0" dirty="0" smtClean="0"/>
                        <a:t> saç kaybı, plevral effüzyon, asit,galaktore, ataksi</a:t>
                      </a:r>
                      <a:endParaRPr lang="tr-TR" dirty="0"/>
                    </a:p>
                  </a:txBody>
                  <a:tcPr/>
                </a:tc>
              </a:tr>
            </a:tbl>
          </a:graphicData>
        </a:graphic>
      </p:graphicFrame>
    </p:spTree>
    <p:extLst>
      <p:ext uri="{BB962C8B-B14F-4D97-AF65-F5344CB8AC3E}">
        <p14:creationId xmlns="" xmlns:p14="http://schemas.microsoft.com/office/powerpoint/2010/main" val="372987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536" y="357174"/>
            <a:ext cx="6575648" cy="1143000"/>
          </a:xfrm>
        </p:spPr>
        <p:txBody>
          <a:bodyPr/>
          <a:lstStyle/>
          <a:p>
            <a:r>
              <a:rPr lang="tr-TR" sz="4400" b="1" dirty="0" smtClean="0">
                <a:solidFill>
                  <a:schemeClr val="accent4">
                    <a:lumMod val="20000"/>
                    <a:lumOff val="80000"/>
                  </a:schemeClr>
                </a:solidFill>
              </a:rPr>
              <a:t>Hipotiroidi tanısı</a:t>
            </a:r>
            <a:endParaRPr lang="nl-NL" sz="4400" b="1" dirty="0">
              <a:solidFill>
                <a:schemeClr val="accent4">
                  <a:lumMod val="20000"/>
                  <a:lumOff val="80000"/>
                </a:schemeClr>
              </a:solidFill>
            </a:endParaRPr>
          </a:p>
        </p:txBody>
      </p:sp>
      <p:sp>
        <p:nvSpPr>
          <p:cNvPr id="65551" name="Rectangle 15"/>
          <p:cNvSpPr>
            <a:spLocks noGrp="1" noChangeArrowheads="1"/>
          </p:cNvSpPr>
          <p:nvPr>
            <p:ph type="body" idx="1"/>
          </p:nvPr>
        </p:nvSpPr>
        <p:spPr>
          <a:xfrm>
            <a:off x="611560" y="1834480"/>
            <a:ext cx="8001000" cy="4114800"/>
          </a:xfrm>
        </p:spPr>
        <p:txBody>
          <a:bodyPr>
            <a:normAutofit/>
          </a:bodyPr>
          <a:lstStyle/>
          <a:p>
            <a:pPr>
              <a:lnSpc>
                <a:spcPct val="90000"/>
              </a:lnSpc>
            </a:pPr>
            <a:r>
              <a:rPr lang="tr-TR" sz="3200" b="1" dirty="0" smtClean="0">
                <a:solidFill>
                  <a:srgbClr val="FFFF00"/>
                </a:solidFill>
              </a:rPr>
              <a:t>laboratuara dayalıdır</a:t>
            </a:r>
          </a:p>
          <a:p>
            <a:pPr>
              <a:lnSpc>
                <a:spcPct val="90000"/>
              </a:lnSpc>
              <a:buFont typeface="Wingdings" pitchFamily="2" charset="2"/>
              <a:buChar char="§"/>
            </a:pPr>
            <a:r>
              <a:rPr lang="tr-TR" sz="3200" b="1" dirty="0" smtClean="0">
                <a:solidFill>
                  <a:srgbClr val="FFFF00"/>
                </a:solidFill>
              </a:rPr>
              <a:t>Semptomlar nonspesifiktir </a:t>
            </a:r>
          </a:p>
          <a:p>
            <a:pPr marL="68580" indent="0">
              <a:lnSpc>
                <a:spcPct val="90000"/>
              </a:lnSpc>
              <a:buNone/>
            </a:pPr>
            <a:endParaRPr lang="tr-TR" sz="2800" dirty="0" smtClean="0"/>
          </a:p>
          <a:p>
            <a:pPr marL="68580" indent="0">
              <a:lnSpc>
                <a:spcPct val="90000"/>
              </a:lnSpc>
              <a:buNone/>
            </a:pPr>
            <a:endParaRPr lang="en-US" sz="2800" dirty="0"/>
          </a:p>
        </p:txBody>
      </p:sp>
      <p:pic>
        <p:nvPicPr>
          <p:cNvPr id="65553" name="Picture 17" descr="MoeByDav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32240" y="476672"/>
            <a:ext cx="1975074"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092441" y="4098201"/>
            <a:ext cx="4979889" cy="830997"/>
          </a:xfrm>
          <a:prstGeom prst="rect">
            <a:avLst/>
          </a:prstGeom>
          <a:noFill/>
        </p:spPr>
        <p:txBody>
          <a:bodyPr wrap="none" rtlCol="0">
            <a:spAutoFit/>
          </a:bodyPr>
          <a:lstStyle/>
          <a:p>
            <a:r>
              <a:rPr lang="tr-TR" sz="4800" b="1" dirty="0" smtClean="0">
                <a:solidFill>
                  <a:schemeClr val="tx2">
                    <a:lumMod val="90000"/>
                  </a:schemeClr>
                </a:solidFill>
              </a:rPr>
              <a:t>TSH ve Serbest T4</a:t>
            </a:r>
            <a:endParaRPr lang="tr-TR" sz="4800" b="1" dirty="0">
              <a:solidFill>
                <a:schemeClr val="tx2">
                  <a:lumMod val="90000"/>
                </a:schemeClr>
              </a:solidFill>
            </a:endParaRPr>
          </a:p>
        </p:txBody>
      </p:sp>
    </p:spTree>
    <p:extLst>
      <p:ext uri="{BB962C8B-B14F-4D97-AF65-F5344CB8AC3E}">
        <p14:creationId xmlns="" xmlns:p14="http://schemas.microsoft.com/office/powerpoint/2010/main" val="4037966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1043608" y="557808"/>
            <a:ext cx="7056784" cy="1143000"/>
          </a:xfrm>
        </p:spPr>
        <p:txBody>
          <a:bodyPr/>
          <a:lstStyle/>
          <a:p>
            <a:pPr eaLnBrk="1" hangingPunct="1">
              <a:defRPr/>
            </a:pPr>
            <a:r>
              <a:rPr lang="tr-TR" b="1" dirty="0" smtClean="0">
                <a:solidFill>
                  <a:schemeClr val="accent6">
                    <a:lumMod val="20000"/>
                    <a:lumOff val="80000"/>
                  </a:schemeClr>
                </a:solidFill>
              </a:rPr>
              <a:t>Primer hipotiroidi tanısı</a:t>
            </a:r>
            <a:endParaRPr lang="en-US" sz="5400" b="1" dirty="0" smtClean="0">
              <a:solidFill>
                <a:schemeClr val="accent6">
                  <a:lumMod val="20000"/>
                  <a:lumOff val="80000"/>
                </a:schemeClr>
              </a:solidFill>
            </a:endParaRPr>
          </a:p>
        </p:txBody>
      </p:sp>
      <p:sp>
        <p:nvSpPr>
          <p:cNvPr id="14339" name="Text Box 1027"/>
          <p:cNvSpPr txBox="1">
            <a:spLocks noChangeArrowheads="1"/>
          </p:cNvSpPr>
          <p:nvPr/>
        </p:nvSpPr>
        <p:spPr bwMode="auto">
          <a:xfrm>
            <a:off x="838200" y="4978400"/>
            <a:ext cx="381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solidFill>
                  <a:srgbClr val="FFFFFF"/>
                </a:solidFill>
              </a:rPr>
              <a:t>0</a:t>
            </a:r>
          </a:p>
        </p:txBody>
      </p:sp>
      <p:sp>
        <p:nvSpPr>
          <p:cNvPr id="14340" name="Text Box 1028"/>
          <p:cNvSpPr txBox="1">
            <a:spLocks noChangeArrowheads="1"/>
          </p:cNvSpPr>
          <p:nvPr/>
        </p:nvSpPr>
        <p:spPr bwMode="auto">
          <a:xfrm>
            <a:off x="5186363" y="4940300"/>
            <a:ext cx="7572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solidFill>
                  <a:srgbClr val="FFFFFF"/>
                </a:solidFill>
                <a:sym typeface="Symbol" pitchFamily="18" charset="2"/>
              </a:rPr>
              <a:t></a:t>
            </a:r>
            <a:r>
              <a:rPr lang="en-US" sz="2000">
                <a:solidFill>
                  <a:srgbClr val="FFFFFF"/>
                </a:solidFill>
              </a:rPr>
              <a:t>10</a:t>
            </a:r>
          </a:p>
        </p:txBody>
      </p:sp>
      <p:sp>
        <p:nvSpPr>
          <p:cNvPr id="14341" name="Text Box 1029"/>
          <p:cNvSpPr txBox="1">
            <a:spLocks noChangeArrowheads="1"/>
          </p:cNvSpPr>
          <p:nvPr/>
        </p:nvSpPr>
        <p:spPr bwMode="auto">
          <a:xfrm>
            <a:off x="2971800" y="4978400"/>
            <a:ext cx="609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solidFill>
                  <a:srgbClr val="FFFFFF"/>
                </a:solidFill>
              </a:rPr>
              <a:t>5</a:t>
            </a:r>
          </a:p>
        </p:txBody>
      </p:sp>
      <p:sp>
        <p:nvSpPr>
          <p:cNvPr id="14342" name="Text Box 1030"/>
          <p:cNvSpPr txBox="1">
            <a:spLocks noChangeArrowheads="1"/>
          </p:cNvSpPr>
          <p:nvPr/>
        </p:nvSpPr>
        <p:spPr bwMode="auto">
          <a:xfrm>
            <a:off x="6477000" y="4940299"/>
            <a:ext cx="1981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FFFF"/>
                </a:solidFill>
              </a:rPr>
              <a:t>TSH, </a:t>
            </a:r>
            <a:r>
              <a:rPr lang="tr-TR" dirty="0" smtClean="0">
                <a:solidFill>
                  <a:srgbClr val="FFFFFF"/>
                </a:solidFill>
                <a:sym typeface="Symbol" pitchFamily="18" charset="2"/>
              </a:rPr>
              <a:t>m</a:t>
            </a:r>
            <a:r>
              <a:rPr lang="en-US" dirty="0" smtClean="0">
                <a:solidFill>
                  <a:srgbClr val="FFFFFF"/>
                </a:solidFill>
              </a:rPr>
              <a:t>IU/mL</a:t>
            </a:r>
            <a:endParaRPr lang="en-US" dirty="0">
              <a:solidFill>
                <a:srgbClr val="FFFFFF"/>
              </a:solidFill>
            </a:endParaRPr>
          </a:p>
        </p:txBody>
      </p:sp>
      <p:sp>
        <p:nvSpPr>
          <p:cNvPr id="14343" name="Text Box 1032"/>
          <p:cNvSpPr txBox="1">
            <a:spLocks noChangeArrowheads="1"/>
          </p:cNvSpPr>
          <p:nvPr/>
        </p:nvSpPr>
        <p:spPr bwMode="auto">
          <a:xfrm>
            <a:off x="2636887" y="3205336"/>
            <a:ext cx="4191000" cy="660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
              </a:spcBef>
            </a:pPr>
            <a:r>
              <a:rPr lang="tr-TR" b="1" dirty="0" smtClean="0">
                <a:solidFill>
                  <a:schemeClr val="accent2">
                    <a:lumMod val="20000"/>
                    <a:lumOff val="80000"/>
                  </a:schemeClr>
                </a:solidFill>
              </a:rPr>
              <a:t>Subklinik hipotiroidi</a:t>
            </a:r>
            <a:endParaRPr lang="en-US" b="1" dirty="0">
              <a:solidFill>
                <a:schemeClr val="accent2">
                  <a:lumMod val="20000"/>
                  <a:lumOff val="80000"/>
                </a:schemeClr>
              </a:solidFill>
            </a:endParaRPr>
          </a:p>
          <a:p>
            <a:pPr eaLnBrk="1" hangingPunct="1">
              <a:spcBef>
                <a:spcPct val="5000"/>
              </a:spcBef>
              <a:buClr>
                <a:srgbClr val="FFFF00"/>
              </a:buClr>
            </a:pPr>
            <a:r>
              <a:rPr lang="en-US" dirty="0">
                <a:solidFill>
                  <a:srgbClr val="FFFFFF"/>
                </a:solidFill>
              </a:rPr>
              <a:t>TSH &gt;4.0 </a:t>
            </a:r>
            <a:r>
              <a:rPr lang="tr-TR" dirty="0" smtClean="0">
                <a:solidFill>
                  <a:srgbClr val="FFFFFF"/>
                </a:solidFill>
                <a:sym typeface="Symbol" pitchFamily="18" charset="2"/>
              </a:rPr>
              <a:t>m</a:t>
            </a:r>
            <a:r>
              <a:rPr lang="en-US" dirty="0" smtClean="0">
                <a:solidFill>
                  <a:srgbClr val="FFFFFF"/>
                </a:solidFill>
              </a:rPr>
              <a:t>IU/mL</a:t>
            </a:r>
            <a:r>
              <a:rPr lang="en-US" dirty="0">
                <a:solidFill>
                  <a:srgbClr val="FFFFFF"/>
                </a:solidFill>
                <a:sym typeface="Symbol" pitchFamily="18" charset="2"/>
              </a:rPr>
              <a:t>, </a:t>
            </a:r>
            <a:r>
              <a:rPr lang="tr-TR" dirty="0" smtClean="0">
                <a:solidFill>
                  <a:srgbClr val="FFFFFF"/>
                </a:solidFill>
                <a:sym typeface="Symbol" pitchFamily="18" charset="2"/>
              </a:rPr>
              <a:t>s</a:t>
            </a:r>
            <a:r>
              <a:rPr lang="en-US" dirty="0" smtClean="0">
                <a:solidFill>
                  <a:srgbClr val="FFFFFF"/>
                </a:solidFill>
                <a:sym typeface="Symbol" pitchFamily="18" charset="2"/>
              </a:rPr>
              <a:t> </a:t>
            </a:r>
            <a:r>
              <a:rPr lang="en-US" dirty="0">
                <a:solidFill>
                  <a:srgbClr val="FFFFFF"/>
                </a:solidFill>
                <a:sym typeface="Symbol" pitchFamily="18" charset="2"/>
              </a:rPr>
              <a:t>T</a:t>
            </a:r>
            <a:r>
              <a:rPr lang="en-US" baseline="-25000" dirty="0">
                <a:solidFill>
                  <a:srgbClr val="FFFFFF"/>
                </a:solidFill>
                <a:sym typeface="Symbol" pitchFamily="18" charset="2"/>
              </a:rPr>
              <a:t>4</a:t>
            </a:r>
            <a:r>
              <a:rPr lang="en-US" dirty="0">
                <a:solidFill>
                  <a:srgbClr val="FFFFFF"/>
                </a:solidFill>
                <a:sym typeface="Symbol" pitchFamily="18" charset="2"/>
              </a:rPr>
              <a:t> </a:t>
            </a:r>
            <a:r>
              <a:rPr lang="en-US" dirty="0">
                <a:solidFill>
                  <a:srgbClr val="00FFFF"/>
                </a:solidFill>
                <a:sym typeface="Symbol" pitchFamily="18" charset="2"/>
              </a:rPr>
              <a:t>Normal</a:t>
            </a:r>
          </a:p>
        </p:txBody>
      </p:sp>
      <p:sp>
        <p:nvSpPr>
          <p:cNvPr id="14344" name="Text Box 1033"/>
          <p:cNvSpPr txBox="1">
            <a:spLocks noChangeArrowheads="1"/>
          </p:cNvSpPr>
          <p:nvPr/>
        </p:nvSpPr>
        <p:spPr bwMode="auto">
          <a:xfrm>
            <a:off x="3856087" y="2176420"/>
            <a:ext cx="3824808" cy="752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
              </a:spcBef>
            </a:pPr>
            <a:r>
              <a:rPr lang="tr-TR" sz="2400" dirty="0" smtClean="0">
                <a:solidFill>
                  <a:schemeClr val="accent2">
                    <a:lumMod val="60000"/>
                    <a:lumOff val="40000"/>
                  </a:schemeClr>
                </a:solidFill>
              </a:rPr>
              <a:t>Aşikar hipotiroidi</a:t>
            </a:r>
            <a:endParaRPr lang="en-US" sz="2400" dirty="0">
              <a:solidFill>
                <a:schemeClr val="accent2">
                  <a:lumMod val="60000"/>
                  <a:lumOff val="40000"/>
                </a:schemeClr>
              </a:solidFill>
            </a:endParaRPr>
          </a:p>
          <a:p>
            <a:pPr eaLnBrk="1" hangingPunct="1">
              <a:spcBef>
                <a:spcPct val="5000"/>
              </a:spcBef>
              <a:buClr>
                <a:srgbClr val="FFFF00"/>
              </a:buClr>
            </a:pPr>
            <a:r>
              <a:rPr lang="en-US" dirty="0">
                <a:solidFill>
                  <a:srgbClr val="FFFFFF"/>
                </a:solidFill>
              </a:rPr>
              <a:t>TSH &gt;4.0 </a:t>
            </a:r>
            <a:r>
              <a:rPr lang="tr-TR" dirty="0" smtClean="0">
                <a:solidFill>
                  <a:srgbClr val="FFFFFF"/>
                </a:solidFill>
                <a:sym typeface="Symbol" pitchFamily="18" charset="2"/>
              </a:rPr>
              <a:t>m</a:t>
            </a:r>
            <a:r>
              <a:rPr lang="en-US" dirty="0" smtClean="0">
                <a:solidFill>
                  <a:srgbClr val="FFFFFF"/>
                </a:solidFill>
              </a:rPr>
              <a:t>IU/mL</a:t>
            </a:r>
            <a:r>
              <a:rPr lang="en-US" dirty="0">
                <a:solidFill>
                  <a:srgbClr val="FFFFFF"/>
                </a:solidFill>
              </a:rPr>
              <a:t>, </a:t>
            </a:r>
            <a:r>
              <a:rPr lang="tr-TR" dirty="0" smtClean="0">
                <a:solidFill>
                  <a:srgbClr val="FFFFFF"/>
                </a:solidFill>
              </a:rPr>
              <a:t>s</a:t>
            </a:r>
            <a:r>
              <a:rPr lang="en-US" dirty="0" smtClean="0">
                <a:solidFill>
                  <a:srgbClr val="FFFFFF"/>
                </a:solidFill>
                <a:sym typeface="Symbol" pitchFamily="18" charset="2"/>
              </a:rPr>
              <a:t> </a:t>
            </a:r>
            <a:r>
              <a:rPr lang="en-US" dirty="0">
                <a:solidFill>
                  <a:srgbClr val="FFFFFF"/>
                </a:solidFill>
                <a:sym typeface="Symbol" pitchFamily="18" charset="2"/>
              </a:rPr>
              <a:t>T</a:t>
            </a:r>
            <a:r>
              <a:rPr lang="en-US" baseline="-25000" dirty="0">
                <a:solidFill>
                  <a:srgbClr val="FFFFFF"/>
                </a:solidFill>
                <a:sym typeface="Symbol" pitchFamily="18" charset="2"/>
              </a:rPr>
              <a:t>4</a:t>
            </a:r>
            <a:r>
              <a:rPr lang="en-US" dirty="0">
                <a:solidFill>
                  <a:srgbClr val="00FFFF"/>
                </a:solidFill>
                <a:sym typeface="Symbol" pitchFamily="18" charset="2"/>
              </a:rPr>
              <a:t> </a:t>
            </a:r>
            <a:r>
              <a:rPr lang="tr-TR" dirty="0" smtClean="0">
                <a:solidFill>
                  <a:srgbClr val="00FFFF"/>
                </a:solidFill>
                <a:sym typeface="Symbol" pitchFamily="18" charset="2"/>
              </a:rPr>
              <a:t>düşük</a:t>
            </a:r>
            <a:endParaRPr lang="en-US" dirty="0">
              <a:solidFill>
                <a:srgbClr val="00FFFF"/>
              </a:solidFill>
              <a:sym typeface="Symbol" pitchFamily="18" charset="2"/>
            </a:endParaRPr>
          </a:p>
        </p:txBody>
      </p:sp>
      <p:sp>
        <p:nvSpPr>
          <p:cNvPr id="14345" name="Line 1034"/>
          <p:cNvSpPr>
            <a:spLocks noChangeShapeType="1"/>
          </p:cNvSpPr>
          <p:nvPr/>
        </p:nvSpPr>
        <p:spPr bwMode="auto">
          <a:xfrm>
            <a:off x="971600" y="4653136"/>
            <a:ext cx="1752600" cy="0"/>
          </a:xfrm>
          <a:prstGeom prst="line">
            <a:avLst/>
          </a:prstGeom>
          <a:noFill/>
          <a:ln w="381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4346" name="Text Box 1035"/>
          <p:cNvSpPr txBox="1">
            <a:spLocks noChangeArrowheads="1"/>
          </p:cNvSpPr>
          <p:nvPr/>
        </p:nvSpPr>
        <p:spPr bwMode="auto">
          <a:xfrm>
            <a:off x="1112887" y="3967336"/>
            <a:ext cx="4419600" cy="690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
              </a:spcBef>
            </a:pPr>
            <a:r>
              <a:rPr lang="tr-TR" sz="2000" dirty="0" smtClean="0">
                <a:solidFill>
                  <a:schemeClr val="accent2">
                    <a:lumMod val="20000"/>
                    <a:lumOff val="80000"/>
                  </a:schemeClr>
                </a:solidFill>
              </a:rPr>
              <a:t>ötiroid</a:t>
            </a:r>
            <a:endParaRPr lang="en-US" sz="2000" dirty="0">
              <a:solidFill>
                <a:schemeClr val="accent2">
                  <a:lumMod val="20000"/>
                  <a:lumOff val="80000"/>
                </a:schemeClr>
              </a:solidFill>
            </a:endParaRPr>
          </a:p>
          <a:p>
            <a:pPr eaLnBrk="1" hangingPunct="1">
              <a:spcBef>
                <a:spcPct val="5000"/>
              </a:spcBef>
              <a:buClr>
                <a:srgbClr val="FFFF00"/>
              </a:buClr>
            </a:pPr>
            <a:r>
              <a:rPr lang="en-US" dirty="0">
                <a:solidFill>
                  <a:srgbClr val="FFFFFF"/>
                </a:solidFill>
              </a:rPr>
              <a:t>TSH </a:t>
            </a:r>
            <a:r>
              <a:rPr lang="en-US" dirty="0" smtClean="0">
                <a:solidFill>
                  <a:srgbClr val="FFFFFF"/>
                </a:solidFill>
              </a:rPr>
              <a:t>0.</a:t>
            </a:r>
            <a:r>
              <a:rPr lang="tr-TR" dirty="0" smtClean="0">
                <a:solidFill>
                  <a:srgbClr val="FFFFFF"/>
                </a:solidFill>
              </a:rPr>
              <a:t>5</a:t>
            </a:r>
            <a:r>
              <a:rPr lang="en-US" dirty="0" smtClean="0">
                <a:solidFill>
                  <a:srgbClr val="FFFFFF"/>
                </a:solidFill>
              </a:rPr>
              <a:t>-4.0 </a:t>
            </a:r>
            <a:r>
              <a:rPr lang="tr-TR" dirty="0" smtClean="0">
                <a:solidFill>
                  <a:srgbClr val="FFFFFF"/>
                </a:solidFill>
                <a:sym typeface="Symbol" pitchFamily="18" charset="2"/>
              </a:rPr>
              <a:t>m</a:t>
            </a:r>
            <a:r>
              <a:rPr lang="en-US" dirty="0" smtClean="0">
                <a:solidFill>
                  <a:srgbClr val="FFFFFF"/>
                </a:solidFill>
              </a:rPr>
              <a:t>IU/mL</a:t>
            </a:r>
            <a:r>
              <a:rPr lang="en-US" dirty="0">
                <a:solidFill>
                  <a:srgbClr val="FFFFFF"/>
                </a:solidFill>
                <a:sym typeface="Symbol" pitchFamily="18" charset="2"/>
              </a:rPr>
              <a:t>, </a:t>
            </a:r>
            <a:r>
              <a:rPr lang="tr-TR" dirty="0" smtClean="0">
                <a:solidFill>
                  <a:srgbClr val="FFFFFF"/>
                </a:solidFill>
                <a:sym typeface="Symbol" pitchFamily="18" charset="2"/>
              </a:rPr>
              <a:t>s</a:t>
            </a:r>
            <a:r>
              <a:rPr lang="en-US" dirty="0" smtClean="0">
                <a:solidFill>
                  <a:srgbClr val="FFFFFF"/>
                </a:solidFill>
                <a:sym typeface="Symbol" pitchFamily="18" charset="2"/>
              </a:rPr>
              <a:t> </a:t>
            </a:r>
            <a:r>
              <a:rPr lang="en-US" dirty="0">
                <a:solidFill>
                  <a:srgbClr val="FFFFFF"/>
                </a:solidFill>
                <a:sym typeface="Symbol" pitchFamily="18" charset="2"/>
              </a:rPr>
              <a:t>T</a:t>
            </a:r>
            <a:r>
              <a:rPr lang="en-US" baseline="-25000" dirty="0">
                <a:solidFill>
                  <a:srgbClr val="FFFFFF"/>
                </a:solidFill>
                <a:sym typeface="Symbol" pitchFamily="18" charset="2"/>
              </a:rPr>
              <a:t>4 </a:t>
            </a:r>
            <a:r>
              <a:rPr lang="en-US" dirty="0">
                <a:solidFill>
                  <a:srgbClr val="00FFFF"/>
                </a:solidFill>
                <a:sym typeface="Symbol" pitchFamily="18" charset="2"/>
              </a:rPr>
              <a:t>Normal</a:t>
            </a:r>
          </a:p>
        </p:txBody>
      </p:sp>
      <p:sp>
        <p:nvSpPr>
          <p:cNvPr id="14349" name="Line 1039"/>
          <p:cNvSpPr>
            <a:spLocks noChangeShapeType="1"/>
          </p:cNvSpPr>
          <p:nvPr/>
        </p:nvSpPr>
        <p:spPr bwMode="auto">
          <a:xfrm>
            <a:off x="2332087" y="3087861"/>
            <a:ext cx="5867400" cy="0"/>
          </a:xfrm>
          <a:prstGeom prst="line">
            <a:avLst/>
          </a:prstGeom>
          <a:noFill/>
          <a:ln w="381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14350" name="Line 1041"/>
          <p:cNvSpPr>
            <a:spLocks noChangeShapeType="1"/>
          </p:cNvSpPr>
          <p:nvPr/>
        </p:nvSpPr>
        <p:spPr bwMode="auto">
          <a:xfrm>
            <a:off x="838200" y="4869160"/>
            <a:ext cx="7620000"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14351" name="Text Box 1043"/>
          <p:cNvSpPr txBox="1">
            <a:spLocks noChangeArrowheads="1"/>
          </p:cNvSpPr>
          <p:nvPr/>
        </p:nvSpPr>
        <p:spPr bwMode="auto">
          <a:xfrm>
            <a:off x="533400" y="6232525"/>
            <a:ext cx="8548688"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10000"/>
              </a:spcBef>
            </a:pPr>
            <a:r>
              <a:rPr lang="en-US" sz="1050" dirty="0" err="1"/>
              <a:t>Braverman</a:t>
            </a:r>
            <a:r>
              <a:rPr lang="en-US" sz="1050" dirty="0"/>
              <a:t> LE, et al. </a:t>
            </a:r>
            <a:r>
              <a:rPr lang="en-US" sz="1050" i="1" dirty="0"/>
              <a:t>Werner &amp; </a:t>
            </a:r>
            <a:r>
              <a:rPr lang="en-US" sz="1050" i="1" dirty="0" err="1"/>
              <a:t>Ingbar’s</a:t>
            </a:r>
            <a:r>
              <a:rPr lang="en-US" sz="1050" i="1" dirty="0"/>
              <a:t> The Thyroid. A Fundamental and Clinical Text</a:t>
            </a:r>
            <a:r>
              <a:rPr lang="en-US" sz="1050" dirty="0"/>
              <a:t>. 8th ed. 2000.</a:t>
            </a:r>
          </a:p>
          <a:p>
            <a:pPr algn="r" eaLnBrk="1" hangingPunct="1">
              <a:spcBef>
                <a:spcPct val="10000"/>
              </a:spcBef>
            </a:pPr>
            <a:r>
              <a:rPr lang="en-US" sz="1050" dirty="0" err="1"/>
              <a:t>Canaris</a:t>
            </a:r>
            <a:r>
              <a:rPr lang="en-US" sz="1050" dirty="0"/>
              <a:t> GJ, et al. </a:t>
            </a:r>
            <a:r>
              <a:rPr lang="en-US" sz="1050" i="1" dirty="0"/>
              <a:t>Arch Intern Med</a:t>
            </a:r>
            <a:r>
              <a:rPr lang="en-US" sz="1050" dirty="0"/>
              <a:t>. 2000;160:526-534.</a:t>
            </a:r>
          </a:p>
          <a:p>
            <a:pPr algn="r" eaLnBrk="1" hangingPunct="1">
              <a:spcBef>
                <a:spcPct val="10000"/>
              </a:spcBef>
            </a:pPr>
            <a:r>
              <a:rPr lang="en-US" sz="1050" dirty="0" err="1"/>
              <a:t>Vanderpump</a:t>
            </a:r>
            <a:r>
              <a:rPr lang="en-US" sz="1050" dirty="0"/>
              <a:t> MP, et al. </a:t>
            </a:r>
            <a:r>
              <a:rPr lang="en-US" sz="1050" i="1" dirty="0" err="1"/>
              <a:t>Clin</a:t>
            </a:r>
            <a:r>
              <a:rPr lang="en-US" sz="1050" i="1" dirty="0"/>
              <a:t> </a:t>
            </a:r>
            <a:r>
              <a:rPr lang="en-US" sz="1050" i="1" dirty="0" err="1"/>
              <a:t>Endocrinol</a:t>
            </a:r>
            <a:r>
              <a:rPr lang="en-US" sz="1050" i="1" dirty="0"/>
              <a:t> (</a:t>
            </a:r>
            <a:r>
              <a:rPr lang="en-US" sz="1050" i="1" dirty="0" err="1"/>
              <a:t>Oxf</a:t>
            </a:r>
            <a:r>
              <a:rPr lang="en-US" sz="1050" i="1" dirty="0"/>
              <a:t>)</a:t>
            </a:r>
            <a:r>
              <a:rPr lang="en-US" sz="1050" dirty="0"/>
              <a:t>. 1995;43:55-68.</a:t>
            </a:r>
          </a:p>
        </p:txBody>
      </p:sp>
      <p:sp>
        <p:nvSpPr>
          <p:cNvPr id="14352" name="Line 1045"/>
          <p:cNvSpPr>
            <a:spLocks noChangeShapeType="1"/>
          </p:cNvSpPr>
          <p:nvPr/>
        </p:nvSpPr>
        <p:spPr bwMode="auto">
          <a:xfrm>
            <a:off x="2332087" y="3907011"/>
            <a:ext cx="2590800" cy="0"/>
          </a:xfrm>
          <a:prstGeom prst="line">
            <a:avLst/>
          </a:prstGeom>
          <a:noFill/>
          <a:ln w="381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tr-TR"/>
          </a:p>
        </p:txBody>
      </p:sp>
    </p:spTree>
    <p:extLst>
      <p:ext uri="{BB962C8B-B14F-4D97-AF65-F5344CB8AC3E}">
        <p14:creationId xmlns="" xmlns:p14="http://schemas.microsoft.com/office/powerpoint/2010/main" val="296315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12776"/>
            <a:ext cx="8048614" cy="3539430"/>
          </a:xfrm>
          <a:prstGeom prst="rect">
            <a:avLst/>
          </a:prstGeom>
          <a:noFill/>
        </p:spPr>
        <p:txBody>
          <a:bodyPr wrap="none" rtlCol="0">
            <a:spAutoFit/>
          </a:bodyPr>
          <a:lstStyle/>
          <a:p>
            <a:r>
              <a:rPr lang="tr-TR" sz="4000" dirty="0" smtClean="0">
                <a:solidFill>
                  <a:schemeClr val="accent4">
                    <a:lumMod val="20000"/>
                    <a:lumOff val="80000"/>
                  </a:schemeClr>
                </a:solidFill>
              </a:rPr>
              <a:t>Sekonder ve tersiyer hipotiroidi tanısı</a:t>
            </a:r>
          </a:p>
          <a:p>
            <a:endParaRPr lang="tr-TR" sz="3200" dirty="0" smtClean="0">
              <a:solidFill>
                <a:schemeClr val="accent4">
                  <a:lumMod val="20000"/>
                  <a:lumOff val="80000"/>
                </a:schemeClr>
              </a:solidFill>
            </a:endParaRPr>
          </a:p>
          <a:p>
            <a:endParaRPr lang="tr-TR" sz="3200" dirty="0">
              <a:solidFill>
                <a:schemeClr val="accent4">
                  <a:lumMod val="20000"/>
                  <a:lumOff val="80000"/>
                </a:schemeClr>
              </a:solidFill>
            </a:endParaRPr>
          </a:p>
          <a:p>
            <a:pPr marL="457200" indent="-457200">
              <a:buFont typeface="Arial" pitchFamily="34" charset="0"/>
              <a:buChar char="•"/>
            </a:pPr>
            <a:r>
              <a:rPr lang="tr-TR" sz="4400" dirty="0" smtClean="0">
                <a:solidFill>
                  <a:schemeClr val="tx1">
                    <a:lumMod val="95000"/>
                  </a:schemeClr>
                </a:solidFill>
              </a:rPr>
              <a:t>TSH düşük veya normal</a:t>
            </a:r>
          </a:p>
          <a:p>
            <a:pPr marL="457200" indent="-457200">
              <a:buFont typeface="Arial" pitchFamily="34" charset="0"/>
              <a:buChar char="•"/>
            </a:pPr>
            <a:r>
              <a:rPr lang="tr-TR" sz="4400" dirty="0" smtClean="0">
                <a:solidFill>
                  <a:schemeClr val="tx1">
                    <a:lumMod val="95000"/>
                  </a:schemeClr>
                </a:solidFill>
              </a:rPr>
              <a:t>sT4 düşük</a:t>
            </a:r>
          </a:p>
          <a:p>
            <a:endParaRPr lang="tr-TR" sz="3200" dirty="0">
              <a:solidFill>
                <a:schemeClr val="accent4">
                  <a:lumMod val="20000"/>
                  <a:lumOff val="80000"/>
                </a:schemeClr>
              </a:solidFill>
            </a:endParaRPr>
          </a:p>
        </p:txBody>
      </p:sp>
    </p:spTree>
    <p:extLst>
      <p:ext uri="{BB962C8B-B14F-4D97-AF65-F5344CB8AC3E}">
        <p14:creationId xmlns="" xmlns:p14="http://schemas.microsoft.com/office/powerpoint/2010/main" val="17296090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201</TotalTime>
  <Words>1541</Words>
  <Application>Microsoft Office PowerPoint</Application>
  <PresentationFormat>On-screen Show (4:3)</PresentationFormat>
  <Paragraphs>293</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Metro</vt:lpstr>
      <vt:lpstr>HİPOTİROİDİ tanI ve tedavİsİ</vt:lpstr>
      <vt:lpstr>Hipotroidi ve hipertiroidi tanımlar</vt:lpstr>
      <vt:lpstr>Slide 3</vt:lpstr>
      <vt:lpstr>Slide 4</vt:lpstr>
      <vt:lpstr>Slide 5</vt:lpstr>
      <vt:lpstr>Semptom ve bulgular</vt:lpstr>
      <vt:lpstr>Hipotiroidi tanısı</vt:lpstr>
      <vt:lpstr>Primer hipotiroidi tanısı</vt:lpstr>
      <vt:lpstr>Slide 9</vt:lpstr>
      <vt:lpstr>Hipotiroidi taraması</vt:lpstr>
      <vt:lpstr>Kimler tedavi edilmelidir</vt:lpstr>
      <vt:lpstr>Levotiroksin (LT4) replasman tedavisi </vt:lpstr>
      <vt:lpstr>Hipotiroidi Tedavi hedefi</vt:lpstr>
      <vt:lpstr>LT4 tedavisine başlanması</vt:lpstr>
      <vt:lpstr>LT4 tedavisine başlanması</vt:lpstr>
      <vt:lpstr>Ülkemizde 2010 itibarı ile mevcut LT4 preparatları</vt:lpstr>
      <vt:lpstr>Slide 17</vt:lpstr>
      <vt:lpstr>Hİpertİroİdİ tanI ve tedavİsİ</vt:lpstr>
      <vt:lpstr>Slide 19</vt:lpstr>
      <vt:lpstr>Slide 20</vt:lpstr>
      <vt:lpstr>Slide 21</vt:lpstr>
      <vt:lpstr>Slide 22</vt:lpstr>
      <vt:lpstr>Slide 23</vt:lpstr>
      <vt:lpstr>Slide 24</vt:lpstr>
      <vt:lpstr>Slide 25</vt:lpstr>
      <vt:lpstr>Slide 26</vt:lpstr>
      <vt:lpstr>Slide 27</vt:lpstr>
      <vt:lpstr>Tedavi seçenekleri</vt:lpstr>
      <vt:lpstr>Slide 29</vt:lpstr>
      <vt:lpstr>Slide 30</vt:lpstr>
      <vt:lpstr>Radyoaktif iyot tedavisi</vt:lpstr>
      <vt:lpstr>Cerrahi tedavi</vt:lpstr>
      <vt:lpstr>Beslenme önerileri</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HİPOTİROİDİ tanı ve tedavisi</dc:title>
  <dc:creator>Dilek</dc:creator>
  <cp:lastModifiedBy>Dilek</cp:lastModifiedBy>
  <cp:revision>47</cp:revision>
  <dcterms:created xsi:type="dcterms:W3CDTF">2011-11-15T16:11:01Z</dcterms:created>
  <dcterms:modified xsi:type="dcterms:W3CDTF">2011-11-18T18:25:11Z</dcterms:modified>
</cp:coreProperties>
</file>